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SemiBold"/>
      <p:regular r:id="rId34"/>
      <p:bold r:id="rId35"/>
      <p:italic r:id="rId36"/>
      <p:boldItalic r:id="rId37"/>
    </p:embeddedFont>
    <p:embeddedFont>
      <p:font typeface="Raleway"/>
      <p:regular r:id="rId38"/>
      <p:bold r:id="rId39"/>
      <p:italic r:id="rId40"/>
      <p:boldItalic r:id="rId41"/>
    </p:embeddedFont>
    <p:embeddedFont>
      <p:font typeface="Raleway Medium"/>
      <p:regular r:id="rId42"/>
      <p:bold r:id="rId43"/>
      <p:italic r:id="rId44"/>
      <p:boldItalic r:id="rId45"/>
    </p:embeddedFont>
    <p:embeddedFont>
      <p:font typeface="Barlow Light"/>
      <p:regular r:id="rId46"/>
      <p:bold r:id="rId47"/>
      <p:italic r:id="rId48"/>
      <p:boldItalic r:id="rId49"/>
    </p:embeddedFont>
    <p:embeddedFont>
      <p:font typeface="Barlow"/>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030667-2F6E-4E54-A584-78D189EAD684}">
  <a:tblStyle styleId="{72030667-2F6E-4E54-A584-78D189EAD684}" styleName="Table_0">
    <a:wholeTbl>
      <a:tcTxStyle b="off" i="off">
        <a:font>
          <a:latin typeface="Arial"/>
          <a:ea typeface="Arial"/>
          <a:cs typeface="Arial"/>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chemeClr val="accent2"/>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40000"/>
            </a:schemeClr>
          </a:solidFill>
        </a:fill>
      </a:tcStyle>
    </a:band1H>
    <a:band2H>
      <a:tcTxStyle/>
    </a:band2H>
    <a:band1V>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fill>
          <a:solidFill>
            <a:schemeClr val="accent2">
              <a:alpha val="40000"/>
            </a:schemeClr>
          </a:solidFill>
        </a:fill>
      </a:tcStyle>
    </a:band1V>
    <a:band2V>
      <a:tcTxStyle/>
    </a:band2V>
    <a:la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2"/>
          </a:solidFill>
        </a:fill>
      </a:tcStyle>
    </a:firstRow>
    <a:neCell>
      <a:tcTxStyle/>
    </a:neCell>
    <a:nwCell>
      <a:tcTxStyle/>
    </a:nwCell>
  </a:tblStyle>
  <a:tblStyle styleId="{3C613643-9A35-43EB-AB46-8644DB569A0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alewayMedium-regular.fntdata"/><Relationship Id="rId41" Type="http://schemas.openxmlformats.org/officeDocument/2006/relationships/font" Target="fonts/Raleway-boldItalic.fntdata"/><Relationship Id="rId44" Type="http://schemas.openxmlformats.org/officeDocument/2006/relationships/font" Target="fonts/RalewayMedium-italic.fntdata"/><Relationship Id="rId43" Type="http://schemas.openxmlformats.org/officeDocument/2006/relationships/font" Target="fonts/RalewayMedium-bold.fntdata"/><Relationship Id="rId46" Type="http://schemas.openxmlformats.org/officeDocument/2006/relationships/font" Target="fonts/BarlowLight-regular.fntdata"/><Relationship Id="rId45" Type="http://schemas.openxmlformats.org/officeDocument/2006/relationships/font" Target="fonts/Raleway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Light-italic.fntdata"/><Relationship Id="rId47" Type="http://schemas.openxmlformats.org/officeDocument/2006/relationships/font" Target="fonts/BarlowLight-bold.fntdata"/><Relationship Id="rId49" Type="http://schemas.openxmlformats.org/officeDocument/2006/relationships/font" Target="fonts/Barlow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alewaySemiBold-bold.fntdata"/><Relationship Id="rId34" Type="http://schemas.openxmlformats.org/officeDocument/2006/relationships/font" Target="fonts/RalewaySemiBold-regular.fntdata"/><Relationship Id="rId37" Type="http://schemas.openxmlformats.org/officeDocument/2006/relationships/font" Target="fonts/RalewaySemiBold-boldItalic.fntdata"/><Relationship Id="rId36" Type="http://schemas.openxmlformats.org/officeDocument/2006/relationships/font" Target="fonts/RalewaySemiBold-italic.fntdata"/><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bold.fntdata"/><Relationship Id="rId50" Type="http://schemas.openxmlformats.org/officeDocument/2006/relationships/font" Target="fonts/Barlow-regular.fntdata"/><Relationship Id="rId53" Type="http://schemas.openxmlformats.org/officeDocument/2006/relationships/font" Target="fonts/Barlow-boldItalic.fntdata"/><Relationship Id="rId52" Type="http://schemas.openxmlformats.org/officeDocument/2006/relationships/font" Target="fonts/Barlow-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722ba280f5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 name="Google Shape;32;g722ba280f5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7236f3493f_1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7236f3493f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911390ace1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911390ace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7236f3493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7236f3493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MYVAR=”my value”</a:t>
            </a:r>
            <a:endParaRPr/>
          </a:p>
          <a:p>
            <a:pPr indent="0" lvl="0" marL="0" rtl="0" algn="l">
              <a:lnSpc>
                <a:spcPct val="100000"/>
              </a:lnSpc>
              <a:spcBef>
                <a:spcPts val="0"/>
              </a:spcBef>
              <a:spcAft>
                <a:spcPts val="0"/>
              </a:spcAft>
              <a:buSzPts val="1400"/>
              <a:buNone/>
            </a:pPr>
            <a:r>
              <a:rPr lang="en-US"/>
              <a:t>echo $MYVAR</a:t>
            </a:r>
            <a:endParaRPr/>
          </a:p>
          <a:p>
            <a:pPr indent="0" lvl="0" marL="0" rtl="0" algn="l">
              <a:lnSpc>
                <a:spcPct val="100000"/>
              </a:lnSpc>
              <a:spcBef>
                <a:spcPts val="0"/>
              </a:spcBef>
              <a:spcAft>
                <a:spcPts val="0"/>
              </a:spcAft>
              <a:buSzPts val="1400"/>
              <a:buNone/>
            </a:pPr>
            <a:r>
              <a:rPr lang="en-US"/>
              <a:t>MYVAR=”new value”</a:t>
            </a:r>
            <a:endParaRPr/>
          </a:p>
          <a:p>
            <a:pPr indent="0" lvl="0" marL="0" rtl="0" algn="l">
              <a:spcBef>
                <a:spcPts val="0"/>
              </a:spcBef>
              <a:spcAft>
                <a:spcPts val="0"/>
              </a:spcAft>
              <a:buSzPts val="1400"/>
              <a:buNone/>
            </a:pPr>
            <a:r>
              <a:rPr lang="en-US">
                <a:solidFill>
                  <a:schemeClr val="dk1"/>
                </a:solidFill>
              </a:rPr>
              <a:t>echo $MYVAR</a:t>
            </a:r>
            <a:endParaRPr>
              <a:solidFill>
                <a:schemeClr val="dk1"/>
              </a:solidFill>
            </a:endParaRPr>
          </a:p>
          <a:p>
            <a:pPr indent="0" lvl="0" marL="0" rtl="0" algn="l">
              <a:spcBef>
                <a:spcPts val="0"/>
              </a:spcBef>
              <a:spcAft>
                <a:spcPts val="0"/>
              </a:spcAft>
              <a:buSzPts val="1400"/>
              <a:buNone/>
            </a:pPr>
            <a:r>
              <a:rPr lang="en-US">
                <a:solidFill>
                  <a:schemeClr val="dk1"/>
                </a:solidFill>
              </a:rPr>
              <a:t>unset $MYVAR</a:t>
            </a:r>
            <a:endParaRPr>
              <a:solidFill>
                <a:schemeClr val="dk1"/>
              </a:solidFill>
            </a:endParaRPr>
          </a:p>
          <a:p>
            <a:pPr indent="0" lvl="0" marL="0" rtl="0" algn="l">
              <a:spcBef>
                <a:spcPts val="0"/>
              </a:spcBef>
              <a:spcAft>
                <a:spcPts val="0"/>
              </a:spcAft>
              <a:buSzPts val="1400"/>
              <a:buNone/>
            </a:pPr>
            <a:r>
              <a:rPr lang="en-US">
                <a:solidFill>
                  <a:srgbClr val="3A3F50"/>
                </a:solidFill>
              </a:rPr>
              <a:t>echo $MYVAR</a:t>
            </a:r>
            <a:endParaRPr>
              <a:solidFill>
                <a:srgbClr val="3A3F50"/>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 name="Google Shape;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72208d2ed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72208d2ed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72208d2ed0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72208d2ed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72208d2ed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72208d2ed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7236f3493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7236f3493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7236f3493f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7236f3493f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7236f3493f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7236f3493f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474b575ed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474b575e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US">
                <a:solidFill>
                  <a:schemeClr val="dk1"/>
                </a:solidFill>
                <a:highlight>
                  <a:srgbClr val="FFFF00"/>
                </a:highlight>
              </a:rPr>
              <a:t>Variables play an important role in computer programming because they </a:t>
            </a:r>
            <a:r>
              <a:rPr b="1" lang="en-US" sz="1300">
                <a:solidFill>
                  <a:schemeClr val="dk1"/>
                </a:solidFill>
                <a:highlight>
                  <a:srgbClr val="FF0000"/>
                </a:highlight>
              </a:rPr>
              <a:t>enable programmers to write flexible programs. </a:t>
            </a:r>
            <a:r>
              <a:rPr lang="en-US">
                <a:solidFill>
                  <a:schemeClr val="dk1"/>
                </a:solidFill>
              </a:rPr>
              <a:t>As they are related to the Operating system that we work on, it is important to know some of them and how we can influence them.</a:t>
            </a:r>
            <a:endParaRPr>
              <a:solidFill>
                <a:schemeClr val="dk1"/>
              </a:solidFill>
            </a:endParaRPr>
          </a:p>
          <a:p>
            <a:pPr indent="0" lvl="0" marL="0" rtl="0" algn="l">
              <a:lnSpc>
                <a:spcPct val="115000"/>
              </a:lnSpc>
              <a:spcBef>
                <a:spcPts val="1200"/>
              </a:spcBef>
              <a:spcAft>
                <a:spcPts val="0"/>
              </a:spcAft>
              <a:buSzPts val="1100"/>
              <a:buNone/>
            </a:pPr>
            <a:r>
              <a:rPr lang="en-US">
                <a:solidFill>
                  <a:schemeClr val="dk1"/>
                </a:solidFill>
              </a:rPr>
              <a:t>Avoids hardcoding varying information (uzun satır kodlar yazarken bizlere yardımcı oluyor ve daha flexible bir şekilde kodlarımızı yazıyoruz.)</a:t>
            </a:r>
            <a:endParaRPr>
              <a:solidFill>
                <a:schemeClr val="dk1"/>
              </a:solidFill>
            </a:endParaRPr>
          </a:p>
          <a:p>
            <a:pPr indent="0" lvl="0" marL="0" rtl="0" algn="l">
              <a:lnSpc>
                <a:spcPct val="115000"/>
              </a:lnSpc>
              <a:spcBef>
                <a:spcPts val="1200"/>
              </a:spcBef>
              <a:spcAft>
                <a:spcPts val="0"/>
              </a:spcAft>
              <a:buSzPts val="1100"/>
              <a:buNone/>
            </a:pPr>
            <a:r>
              <a:rPr lang="en-US">
                <a:solidFill>
                  <a:schemeClr val="dk1"/>
                </a:solidFill>
              </a:rPr>
              <a:t>Problem: </a:t>
            </a:r>
            <a:r>
              <a:rPr lang="en-US">
                <a:solidFill>
                  <a:schemeClr val="dk1"/>
                </a:solidFill>
              </a:rPr>
              <a:t>different</a:t>
            </a:r>
            <a:r>
              <a:rPr lang="en-US">
                <a:solidFill>
                  <a:schemeClr val="dk1"/>
                </a:solidFill>
              </a:rPr>
              <a:t> </a:t>
            </a:r>
            <a:r>
              <a:rPr lang="en-US">
                <a:solidFill>
                  <a:schemeClr val="dk1"/>
                </a:solidFill>
              </a:rPr>
              <a:t>environments</a:t>
            </a:r>
            <a:r>
              <a:rPr lang="en-US">
                <a:solidFill>
                  <a:schemeClr val="dk1"/>
                </a:solidFill>
              </a:rPr>
              <a:t> for different people</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Admins cannot predict who needs what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different version of same software: collision of env variables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Solution: make it easy to switch environments</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US">
                <a:solidFill>
                  <a:schemeClr val="dk1"/>
                </a:solidFill>
              </a:rPr>
              <a:t>Environment modules: sets of environment settings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not limited to clusters</a:t>
            </a:r>
            <a:endParaRPr>
              <a:solidFill>
                <a:schemeClr val="dk1"/>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12" name="Google Shape;12;p2"/>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3"/>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16" name="Google Shape;16;p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1pPr>
            <a:lvl2pPr indent="0" lvl="1"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2pPr>
            <a:lvl3pPr indent="0" lvl="2"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3pPr>
            <a:lvl4pPr indent="0" lvl="3"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4pPr>
            <a:lvl5pPr indent="0" lvl="4"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5pPr>
            <a:lvl6pPr indent="0" lvl="5"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6pPr>
            <a:lvl7pPr indent="0" lvl="6"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7pPr>
            <a:lvl8pPr indent="0" lvl="7"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8pPr>
            <a:lvl9pPr indent="0" lvl="8"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17" name="Google Shape;17;p3"/>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8" name="Shape 18"/>
        <p:cNvGrpSpPr/>
        <p:nvPr/>
      </p:nvGrpSpPr>
      <p:grpSpPr>
        <a:xfrm>
          <a:off x="0" y="0"/>
          <a:ext cx="0" cy="0"/>
          <a:chOff x="0" y="0"/>
          <a:chExt cx="0" cy="0"/>
        </a:xfrm>
      </p:grpSpPr>
      <p:sp>
        <p:nvSpPr>
          <p:cNvPr id="19" name="Google Shape;19;p4"/>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0" name="Google Shape;20;p4"/>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21" name="Google Shape;21;p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 name="Google Shape;22;p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3" name="Shape 23"/>
        <p:cNvGrpSpPr/>
        <p:nvPr/>
      </p:nvGrpSpPr>
      <p:grpSpPr>
        <a:xfrm>
          <a:off x="0" y="0"/>
          <a:ext cx="0" cy="0"/>
          <a:chOff x="0" y="0"/>
          <a:chExt cx="0" cy="0"/>
        </a:xfrm>
      </p:grpSpPr>
      <p:sp>
        <p:nvSpPr>
          <p:cNvPr id="24" name="Google Shape;24;p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27" name="Google Shape;27;p5"/>
          <p:cNvSpPr txBox="1"/>
          <p:nvPr>
            <p:ph idx="1" type="body"/>
          </p:nvPr>
        </p:nvSpPr>
        <p:spPr>
          <a:xfrm>
            <a:off x="457200" y="1995750"/>
            <a:ext cx="5640900" cy="26409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42900" lvl="1" marL="914400" algn="l">
              <a:lnSpc>
                <a:spcPct val="110000"/>
              </a:lnSpc>
              <a:spcBef>
                <a:spcPts val="600"/>
              </a:spcBef>
              <a:spcAft>
                <a:spcPts val="0"/>
              </a:spcAft>
              <a:buSzPts val="1800"/>
              <a:buChar char="▹"/>
              <a:defRPr/>
            </a:lvl2pPr>
            <a:lvl3pPr indent="-342900" lvl="2" marL="1371600" algn="l">
              <a:lnSpc>
                <a:spcPct val="110000"/>
              </a:lnSpc>
              <a:spcBef>
                <a:spcPts val="600"/>
              </a:spcBef>
              <a:spcAft>
                <a:spcPts val="0"/>
              </a:spcAft>
              <a:buSzPts val="1800"/>
              <a:buChar char="▹"/>
              <a:defRPr/>
            </a:lvl3pPr>
            <a:lvl4pPr indent="-355600" lvl="3" marL="1828800" algn="l">
              <a:lnSpc>
                <a:spcPct val="110000"/>
              </a:lnSpc>
              <a:spcBef>
                <a:spcPts val="600"/>
              </a:spcBef>
              <a:spcAft>
                <a:spcPts val="0"/>
              </a:spcAft>
              <a:buSzPts val="2000"/>
              <a:buChar char="▹"/>
              <a:defRPr/>
            </a:lvl4pPr>
            <a:lvl5pPr indent="-355600" lvl="4" marL="2286000" algn="l">
              <a:lnSpc>
                <a:spcPct val="110000"/>
              </a:lnSpc>
              <a:spcBef>
                <a:spcPts val="600"/>
              </a:spcBef>
              <a:spcAft>
                <a:spcPts val="0"/>
              </a:spcAft>
              <a:buSzPts val="2000"/>
              <a:buChar char="▹"/>
              <a:defRPr/>
            </a:lvl5pPr>
            <a:lvl6pPr indent="-355600" lvl="5" marL="2743200" algn="l">
              <a:lnSpc>
                <a:spcPct val="110000"/>
              </a:lnSpc>
              <a:spcBef>
                <a:spcPts val="600"/>
              </a:spcBef>
              <a:spcAft>
                <a:spcPts val="0"/>
              </a:spcAft>
              <a:buSzPts val="2000"/>
              <a:buChar char="▹"/>
              <a:defRPr/>
            </a:lvl6pPr>
            <a:lvl7pPr indent="-355600" lvl="6" marL="3200400" algn="l">
              <a:lnSpc>
                <a:spcPct val="110000"/>
              </a:lnSpc>
              <a:spcBef>
                <a:spcPts val="600"/>
              </a:spcBef>
              <a:spcAft>
                <a:spcPts val="0"/>
              </a:spcAft>
              <a:buSzPts val="2000"/>
              <a:buChar char="▹"/>
              <a:defRPr/>
            </a:lvl7pPr>
            <a:lvl8pPr indent="-355600" lvl="7" marL="3657600" algn="l">
              <a:lnSpc>
                <a:spcPct val="110000"/>
              </a:lnSpc>
              <a:spcBef>
                <a:spcPts val="600"/>
              </a:spcBef>
              <a:spcAft>
                <a:spcPts val="0"/>
              </a:spcAft>
              <a:buSzPts val="2000"/>
              <a:buChar char="▹"/>
              <a:defRPr/>
            </a:lvl8pPr>
            <a:lvl9pPr indent="-355600" lvl="8" marL="4114800" algn="l">
              <a:lnSpc>
                <a:spcPct val="110000"/>
              </a:lnSpc>
              <a:spcBef>
                <a:spcPts val="600"/>
              </a:spcBef>
              <a:spcAft>
                <a:spcPts val="0"/>
              </a:spcAft>
              <a:buSzPts val="2000"/>
              <a:buChar char="▹"/>
              <a:defRPr/>
            </a:lvl9pPr>
          </a:lstStyle>
          <a:p/>
        </p:txBody>
      </p:sp>
      <p:sp>
        <p:nvSpPr>
          <p:cNvPr id="28" name="Google Shape;28;p5"/>
          <p:cNvSpPr txBox="1"/>
          <p:nvPr>
            <p:ph idx="12" type="sldNum"/>
          </p:nvPr>
        </p:nvSpPr>
        <p:spPr>
          <a:xfrm>
            <a:off x="8657772" y="4643243"/>
            <a:ext cx="456900" cy="468600"/>
          </a:xfrm>
          <a:prstGeom prst="rect">
            <a:avLst/>
          </a:prstGeom>
          <a:noFill/>
          <a:ln>
            <a:noFill/>
          </a:ln>
        </p:spPr>
        <p:txBody>
          <a:bodyPr anchorCtr="0" anchor="b" bIns="0" lIns="0" spcFirstLastPara="1" rIns="0" wrap="square" tIns="0">
            <a:noAutofit/>
          </a:bodyPr>
          <a:lstStyle>
            <a:lvl1pPr indent="0" lvl="0"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1pPr>
            <a:lvl2pPr indent="0" lvl="1"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2pPr>
            <a:lvl3pPr indent="0" lvl="2"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3pPr>
            <a:lvl4pPr indent="0" lvl="3"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4pPr>
            <a:lvl5pPr indent="0" lvl="4"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5pPr>
            <a:lvl6pPr indent="0" lvl="5"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6pPr>
            <a:lvl7pPr indent="0" lvl="6"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7pPr>
            <a:lvl8pPr indent="0" lvl="7"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8pPr>
            <a:lvl9pPr indent="0" lvl="8" marL="0" algn="r">
              <a:lnSpc>
                <a:spcPct val="100000"/>
              </a:lnSpc>
              <a:spcBef>
                <a:spcPts val="0"/>
              </a:spcBef>
              <a:spcAft>
                <a:spcPts val="0"/>
              </a:spcAft>
              <a:buSzPts val="1200"/>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p5"/>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7" name="Google Shape;7;p1"/>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1"/>
          <p:cNvPicPr preferRelativeResize="0"/>
          <p:nvPr/>
        </p:nvPicPr>
        <p:blipFill rotWithShape="1">
          <a:blip r:embed="rId1">
            <a:alphaModFix/>
          </a:blip>
          <a:srcRect b="0" l="0" r="0" t="0"/>
          <a:stretch/>
        </p:blipFill>
        <p:spPr>
          <a:xfrm>
            <a:off x="8766750" y="38150"/>
            <a:ext cx="339175" cy="3745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create.kahoot.it/details/linux-plus-2-managing-files-from-the-command-line/fa8c246d-c110-4a76-add6-e584a984c1b0"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dontchangethislink.peardeckmagic.zone?eyJ0eXBlIjoiZ29vZ2xlLXNsaWRlcy1hZGRvbi1yZXNwb25zZS1mb290ZXIiLCJsYXN0RWRpdGVkQnkiOiIxMDQxNTgwNDc2NjYwMjcxNzIyOTQiLCJwcmVzZW50YXRpb25JZCI6IjFmRGRJT2cyVE9RTDRZaENDNUFyUmxvWHpLYWNHRUEwU3paQ0JhOGV2OHJVIiwiY29udGVudElkIjoiY3VzdG9tLXJlc3BvbnNlLWZyZWVSZXNwb25zZS10ZXh0Iiwic2xpZGVJZCI6Imc3MjM2ZjM0OTNmXzFfODciLCJjb250ZW50SW5zdGFuY2VJZCI6IjFmRGRJT2cyVE9RTDRZaENDNUFyUmxvWHpLYWNHRUEwU3paQ0JhOGV2OHJVLzVjYWNjYzg5LWE0OTctNGRiNS1iODNmLTczOGJhMWVlZGQ1YSJ9pearId=magic-pear-metadata-identifi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pic>
        <p:nvPicPr>
          <p:cNvPr id="34" name="Google Shape;34;p6"/>
          <p:cNvPicPr preferRelativeResize="0"/>
          <p:nvPr/>
        </p:nvPicPr>
        <p:blipFill>
          <a:blip r:embed="rId3">
            <a:alphaModFix/>
          </a:blip>
          <a:stretch>
            <a:fillRect/>
          </a:stretch>
        </p:blipFill>
        <p:spPr>
          <a:xfrm>
            <a:off x="5493725" y="1719200"/>
            <a:ext cx="3543240" cy="1990790"/>
          </a:xfrm>
          <a:prstGeom prst="rect">
            <a:avLst/>
          </a:prstGeom>
          <a:noFill/>
          <a:ln>
            <a:noFill/>
          </a:ln>
        </p:spPr>
      </p:pic>
      <p:sp>
        <p:nvSpPr>
          <p:cNvPr id="35" name="Google Shape;35;p6"/>
          <p:cNvSpPr txBox="1"/>
          <p:nvPr/>
        </p:nvSpPr>
        <p:spPr>
          <a:xfrm>
            <a:off x="1074625" y="1908500"/>
            <a:ext cx="52710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800">
                <a:solidFill>
                  <a:srgbClr val="741B47"/>
                </a:solidFill>
                <a:latin typeface="Raleway SemiBold"/>
                <a:ea typeface="Raleway SemiBold"/>
                <a:cs typeface="Raleway SemiBold"/>
                <a:sym typeface="Raleway SemiBold"/>
              </a:rPr>
              <a:t>Linux Plus for AWS and DevOps</a:t>
            </a:r>
            <a:endParaRPr sz="4800">
              <a:solidFill>
                <a:srgbClr val="741B47"/>
              </a:solidFill>
              <a:latin typeface="Raleway SemiBold"/>
              <a:ea typeface="Raleway SemiBold"/>
              <a:cs typeface="Raleway SemiBold"/>
              <a:sym typeface="Raleway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11" name="Google Shape;411;p15"/>
          <p:cNvSpPr txBox="1"/>
          <p:nvPr>
            <p:ph type="title"/>
          </p:nvPr>
        </p:nvSpPr>
        <p:spPr>
          <a:xfrm>
            <a:off x="431799" y="173800"/>
            <a:ext cx="8839791"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4400">
                <a:solidFill>
                  <a:srgbClr val="741B47"/>
                </a:solidFill>
              </a:rPr>
              <a:t>Common Commands</a:t>
            </a:r>
            <a:endParaRPr sz="4400">
              <a:solidFill>
                <a:srgbClr val="741B47"/>
              </a:solidFill>
            </a:endParaRPr>
          </a:p>
        </p:txBody>
      </p:sp>
      <p:graphicFrame>
        <p:nvGraphicFramePr>
          <p:cNvPr id="412" name="Google Shape;412;p15"/>
          <p:cNvGraphicFramePr/>
          <p:nvPr/>
        </p:nvGraphicFramePr>
        <p:xfrm>
          <a:off x="839824" y="1131570"/>
          <a:ext cx="3000000" cy="3000000"/>
        </p:xfrm>
        <a:graphic>
          <a:graphicData uri="http://schemas.openxmlformats.org/drawingml/2006/table">
            <a:tbl>
              <a:tblPr bandRow="1" firstRow="1">
                <a:noFill/>
                <a:tableStyleId>{72030667-2F6E-4E54-A584-78D189EAD684}</a:tableStyleId>
              </a:tblPr>
              <a:tblGrid>
                <a:gridCol w="1804000"/>
                <a:gridCol w="5660350"/>
              </a:tblGrid>
              <a:tr h="219775">
                <a:tc>
                  <a:txBody>
                    <a:bodyPr/>
                    <a:lstStyle/>
                    <a:p>
                      <a:pPr indent="0" lvl="0" marL="0" marR="0" rtl="0" algn="l">
                        <a:lnSpc>
                          <a:spcPct val="100000"/>
                        </a:lnSpc>
                        <a:spcBef>
                          <a:spcPts val="0"/>
                        </a:spcBef>
                        <a:spcAft>
                          <a:spcPts val="0"/>
                        </a:spcAft>
                        <a:buNone/>
                      </a:pPr>
                      <a:r>
                        <a:rPr lang="en-US" sz="1400" u="none" cap="none" strike="noStrike"/>
                        <a:t>Command</a:t>
                      </a:r>
                      <a:endParaRPr/>
                    </a:p>
                  </a:txBody>
                  <a:tcPr marT="45725" marB="45725" marR="91450" marL="91450" anchor="b"/>
                </a:tc>
                <a:tc>
                  <a:txBody>
                    <a:bodyPr/>
                    <a:lstStyle/>
                    <a:p>
                      <a:pPr indent="0" lvl="0" marL="0" marR="0" rtl="0" algn="l">
                        <a:lnSpc>
                          <a:spcPct val="100000"/>
                        </a:lnSpc>
                        <a:spcBef>
                          <a:spcPts val="0"/>
                        </a:spcBef>
                        <a:spcAft>
                          <a:spcPts val="0"/>
                        </a:spcAft>
                        <a:buNone/>
                      </a:pPr>
                      <a:r>
                        <a:rPr lang="en-US" sz="1400" u="none" cap="none" strike="noStrike"/>
                        <a:t>Description</a:t>
                      </a:r>
                      <a:endParaRPr/>
                    </a:p>
                  </a:txBody>
                  <a:tcPr marT="45725" marB="45725" marR="91450" marL="91450" anchor="b"/>
                </a:tc>
              </a:tr>
              <a:tr h="370850">
                <a:tc>
                  <a:txBody>
                    <a:bodyPr/>
                    <a:lstStyle/>
                    <a:p>
                      <a:pPr indent="0" lvl="0" marL="0" marR="0" rtl="0" algn="l">
                        <a:lnSpc>
                          <a:spcPct val="100000"/>
                        </a:lnSpc>
                        <a:spcBef>
                          <a:spcPts val="0"/>
                        </a:spcBef>
                        <a:spcAft>
                          <a:spcPts val="0"/>
                        </a:spcAft>
                        <a:buNone/>
                      </a:pPr>
                      <a:r>
                        <a:rPr lang="en-US"/>
                        <a:t>env</a:t>
                      </a:r>
                      <a:endParaRPr/>
                    </a:p>
                  </a:txBody>
                  <a:tcPr marT="45725" marB="45725" marR="91450" marL="91450"/>
                </a:tc>
                <a:tc>
                  <a:txBody>
                    <a:bodyPr/>
                    <a:lstStyle/>
                    <a:p>
                      <a:pPr indent="0" lvl="0" marL="0" marR="0" rtl="0" algn="just">
                        <a:lnSpc>
                          <a:spcPct val="100000"/>
                        </a:lnSpc>
                        <a:spcBef>
                          <a:spcPts val="0"/>
                        </a:spcBef>
                        <a:spcAft>
                          <a:spcPts val="0"/>
                        </a:spcAft>
                        <a:buNone/>
                      </a:pPr>
                      <a:r>
                        <a:rPr lang="en-US"/>
                        <a:t>The </a:t>
                      </a:r>
                      <a:r>
                        <a:rPr b="1" lang="en-US"/>
                        <a:t>env </a:t>
                      </a:r>
                      <a:r>
                        <a:rPr lang="en-US"/>
                        <a:t>command is a shell command used to display and manipulate environment variables. It is </a:t>
                      </a:r>
                      <a:r>
                        <a:rPr b="1" lang="en-US"/>
                        <a:t>used to list down</a:t>
                      </a:r>
                      <a:r>
                        <a:rPr lang="en-US"/>
                        <a:t> environment variables.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printenv</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The command prints all or the specified environment variables.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set</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The command sets or unsets shell variables. When used without an argument it will print a list of all variables including </a:t>
                      </a:r>
                      <a:r>
                        <a:rPr lang="en-US" sz="1400" u="none" cap="none" strike="noStrike">
                          <a:solidFill>
                            <a:srgbClr val="FF0000"/>
                          </a:solidFill>
                        </a:rPr>
                        <a:t>environment and shell variables, and shell functions.</a:t>
                      </a:r>
                      <a:endParaRPr>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unset</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The command deletes shell and environment variables.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export</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The command sets environment variables.</a:t>
                      </a:r>
                      <a:endParaRPr/>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6"/>
          <p:cNvSpPr txBox="1"/>
          <p:nvPr>
            <p:ph type="ctrTitle"/>
          </p:nvPr>
        </p:nvSpPr>
        <p:spPr>
          <a:xfrm>
            <a:off x="1608279" y="2162128"/>
            <a:ext cx="52299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Accessing Variable</a:t>
            </a:r>
            <a:endParaRPr>
              <a:solidFill>
                <a:srgbClr val="741B47"/>
              </a:solidFill>
            </a:endParaRPr>
          </a:p>
        </p:txBody>
      </p:sp>
      <p:sp>
        <p:nvSpPr>
          <p:cNvPr id="418" name="Google Shape;418;p16"/>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Barlow"/>
                <a:ea typeface="Barlow"/>
                <a:cs typeface="Barlow"/>
                <a:sym typeface="Barlow"/>
              </a:rPr>
              <a:t>3</a:t>
            </a:r>
            <a:endParaRPr b="1" i="0" sz="3600" u="none" cap="none" strike="noStrike">
              <a:solidFill>
                <a:schemeClr val="lt1"/>
              </a:solidFill>
              <a:latin typeface="Barlow"/>
              <a:ea typeface="Barlow"/>
              <a:cs typeface="Barlow"/>
              <a:sym typeface="Barlow"/>
            </a:endParaRPr>
          </a:p>
        </p:txBody>
      </p:sp>
      <p:pic>
        <p:nvPicPr>
          <p:cNvPr id="419" name="Google Shape;419;p16"/>
          <p:cNvPicPr preferRelativeResize="0"/>
          <p:nvPr/>
        </p:nvPicPr>
        <p:blipFill>
          <a:blip r:embed="rId3">
            <a:alphaModFix/>
          </a:blip>
          <a:stretch>
            <a:fillRect/>
          </a:stretch>
        </p:blipFill>
        <p:spPr>
          <a:xfrm>
            <a:off x="5893775" y="1648638"/>
            <a:ext cx="2785992" cy="18573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25" name="Google Shape;425;p17"/>
          <p:cNvSpPr txBox="1"/>
          <p:nvPr>
            <p:ph type="title"/>
          </p:nvPr>
        </p:nvSpPr>
        <p:spPr>
          <a:xfrm>
            <a:off x="431799" y="173800"/>
            <a:ext cx="88398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4400">
                <a:solidFill>
                  <a:srgbClr val="741B47"/>
                </a:solidFill>
              </a:rPr>
              <a:t>Common Commands</a:t>
            </a:r>
            <a:endParaRPr sz="4400">
              <a:solidFill>
                <a:srgbClr val="741B47"/>
              </a:solidFill>
            </a:endParaRPr>
          </a:p>
        </p:txBody>
      </p:sp>
      <p:graphicFrame>
        <p:nvGraphicFramePr>
          <p:cNvPr id="426" name="Google Shape;426;p17"/>
          <p:cNvGraphicFramePr/>
          <p:nvPr/>
        </p:nvGraphicFramePr>
        <p:xfrm>
          <a:off x="900900" y="1061750"/>
          <a:ext cx="3000000" cy="3000000"/>
        </p:xfrm>
        <a:graphic>
          <a:graphicData uri="http://schemas.openxmlformats.org/drawingml/2006/table">
            <a:tbl>
              <a:tblPr>
                <a:solidFill>
                  <a:srgbClr val="FDFDFE"/>
                </a:solidFill>
                <a:tableStyleId>{3C613643-9A35-43EB-AB46-8644DB569A07}</a:tableStyleId>
              </a:tblPr>
              <a:tblGrid>
                <a:gridCol w="3476625"/>
                <a:gridCol w="3638550"/>
              </a:tblGrid>
              <a:tr h="457200">
                <a:tc>
                  <a:txBody>
                    <a:bodyPr/>
                    <a:lstStyle/>
                    <a:p>
                      <a:pPr indent="0" lvl="0" marL="0" rtl="0" algn="ctr">
                        <a:lnSpc>
                          <a:spcPct val="115000"/>
                        </a:lnSpc>
                        <a:spcBef>
                          <a:spcPts val="0"/>
                        </a:spcBef>
                        <a:spcAft>
                          <a:spcPts val="0"/>
                        </a:spcAft>
                        <a:buNone/>
                      </a:pPr>
                      <a:r>
                        <a:rPr b="1" lang="en-US" sz="1450">
                          <a:solidFill>
                            <a:srgbClr val="373A3C"/>
                          </a:solidFill>
                          <a:highlight>
                            <a:srgbClr val="FDFDFE"/>
                          </a:highlight>
                        </a:rPr>
                        <a:t>Command</a:t>
                      </a:r>
                      <a:endParaRPr b="1" sz="1450">
                        <a:solidFill>
                          <a:srgbClr val="373A3C"/>
                        </a:solidFill>
                        <a:highlight>
                          <a:srgbClr val="FDFDFE"/>
                        </a:highlight>
                      </a:endParaRPr>
                    </a:p>
                  </a:txBody>
                  <a:tcPr marT="91425" marB="91425" marR="91425" marL="91425"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19050">
                      <a:solidFill>
                        <a:srgbClr val="DEE2E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450">
                          <a:solidFill>
                            <a:srgbClr val="373A3C"/>
                          </a:solidFill>
                          <a:highlight>
                            <a:srgbClr val="FDFDFE"/>
                          </a:highlight>
                        </a:rPr>
                        <a:t>Description</a:t>
                      </a:r>
                      <a:endParaRPr b="1" sz="1450">
                        <a:solidFill>
                          <a:srgbClr val="373A3C"/>
                        </a:solidFill>
                        <a:highlight>
                          <a:srgbClr val="FDFDFE"/>
                        </a:highlight>
                      </a:endParaRPr>
                    </a:p>
                  </a:txBody>
                  <a:tcPr marT="91425" marB="91425" marR="91425" marL="91425" anchor="b">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19050">
                      <a:solidFill>
                        <a:srgbClr val="DEE2E6"/>
                      </a:solidFill>
                      <a:prstDash val="solid"/>
                      <a:round/>
                      <a:headEnd len="sm" w="sm" type="none"/>
                      <a:tailEnd len="sm" w="sm" type="none"/>
                    </a:lnB>
                  </a:tcPr>
                </a:tc>
              </a:tr>
              <a:tr h="457200">
                <a:tc>
                  <a:txBody>
                    <a:bodyPr/>
                    <a:lstStyle/>
                    <a:p>
                      <a:pPr indent="0" lvl="0" marL="0" rtl="0" algn="l">
                        <a:spcBef>
                          <a:spcPts val="0"/>
                        </a:spcBef>
                        <a:spcAft>
                          <a:spcPts val="0"/>
                        </a:spcAft>
                        <a:buNone/>
                      </a:pPr>
                      <a:r>
                        <a:rPr lang="en-US" sz="1450">
                          <a:solidFill>
                            <a:srgbClr val="373A3C"/>
                          </a:solidFill>
                          <a:highlight>
                            <a:srgbClr val="FDFDFE"/>
                          </a:highlight>
                        </a:rPr>
                        <a:t>echo $VARIABLE</a:t>
                      </a:r>
                      <a:endParaRPr sz="145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19050">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US" sz="1450">
                          <a:solidFill>
                            <a:srgbClr val="373A3C"/>
                          </a:solidFill>
                          <a:highlight>
                            <a:srgbClr val="FDFDFE"/>
                          </a:highlight>
                        </a:rPr>
                        <a:t>To display value of a variable</a:t>
                      </a:r>
                      <a:endParaRPr sz="145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19050">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447675">
                <a:tc>
                  <a:txBody>
                    <a:bodyPr/>
                    <a:lstStyle/>
                    <a:p>
                      <a:pPr indent="0" lvl="0" marL="0" rtl="0" algn="l">
                        <a:spcBef>
                          <a:spcPts val="0"/>
                        </a:spcBef>
                        <a:spcAft>
                          <a:spcPts val="0"/>
                        </a:spcAft>
                        <a:buNone/>
                      </a:pPr>
                      <a:r>
                        <a:rPr lang="en-US" sz="1450">
                          <a:solidFill>
                            <a:srgbClr val="373A3C"/>
                          </a:solidFill>
                          <a:highlight>
                            <a:srgbClr val="FDFDFE"/>
                          </a:highlight>
                        </a:rPr>
                        <a:t>env</a:t>
                      </a:r>
                      <a:endParaRPr sz="145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US" sz="1450">
                          <a:solidFill>
                            <a:srgbClr val="373A3C"/>
                          </a:solidFill>
                          <a:highlight>
                            <a:srgbClr val="FDFDFE"/>
                          </a:highlight>
                        </a:rPr>
                        <a:t>Displays all environment variables</a:t>
                      </a:r>
                      <a:endParaRPr sz="145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447675">
                <a:tc>
                  <a:txBody>
                    <a:bodyPr/>
                    <a:lstStyle/>
                    <a:p>
                      <a:pPr indent="0" lvl="0" marL="0" rtl="0" algn="l">
                        <a:spcBef>
                          <a:spcPts val="0"/>
                        </a:spcBef>
                        <a:spcAft>
                          <a:spcPts val="0"/>
                        </a:spcAft>
                        <a:buNone/>
                      </a:pPr>
                      <a:r>
                        <a:rPr lang="en-US" sz="1450">
                          <a:solidFill>
                            <a:srgbClr val="373A3C"/>
                          </a:solidFill>
                          <a:highlight>
                            <a:srgbClr val="FDFDFE"/>
                          </a:highlight>
                        </a:rPr>
                        <a:t>VARIABLE_NAME=variable_value</a:t>
                      </a:r>
                      <a:endParaRPr sz="145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US" sz="1450">
                          <a:solidFill>
                            <a:srgbClr val="373A3C"/>
                          </a:solidFill>
                          <a:highlight>
                            <a:srgbClr val="FDFDFE"/>
                          </a:highlight>
                        </a:rPr>
                        <a:t>Create a new shell variable</a:t>
                      </a:r>
                      <a:endParaRPr sz="145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447675">
                <a:tc>
                  <a:txBody>
                    <a:bodyPr/>
                    <a:lstStyle/>
                    <a:p>
                      <a:pPr indent="0" lvl="0" marL="0" rtl="0" algn="l">
                        <a:spcBef>
                          <a:spcPts val="0"/>
                        </a:spcBef>
                        <a:spcAft>
                          <a:spcPts val="0"/>
                        </a:spcAft>
                        <a:buNone/>
                      </a:pPr>
                      <a:r>
                        <a:rPr lang="en-US" sz="1450">
                          <a:solidFill>
                            <a:srgbClr val="373A3C"/>
                          </a:solidFill>
                          <a:highlight>
                            <a:srgbClr val="FDFDFE"/>
                          </a:highlight>
                        </a:rPr>
                        <a:t>unset</a:t>
                      </a:r>
                      <a:endParaRPr sz="145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US" sz="1450">
                          <a:solidFill>
                            <a:srgbClr val="373A3C"/>
                          </a:solidFill>
                          <a:highlight>
                            <a:srgbClr val="FDFDFE"/>
                          </a:highlight>
                        </a:rPr>
                        <a:t>Remove a variable</a:t>
                      </a:r>
                      <a:endParaRPr sz="145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r h="447675">
                <a:tc>
                  <a:txBody>
                    <a:bodyPr/>
                    <a:lstStyle/>
                    <a:p>
                      <a:pPr indent="0" lvl="0" marL="0" rtl="0" algn="l">
                        <a:spcBef>
                          <a:spcPts val="0"/>
                        </a:spcBef>
                        <a:spcAft>
                          <a:spcPts val="0"/>
                        </a:spcAft>
                        <a:buNone/>
                      </a:pPr>
                      <a:r>
                        <a:rPr lang="en-US" sz="1450">
                          <a:solidFill>
                            <a:srgbClr val="373A3C"/>
                          </a:solidFill>
                          <a:highlight>
                            <a:srgbClr val="FDFDFE"/>
                          </a:highlight>
                        </a:rPr>
                        <a:t>export Variable=value</a:t>
                      </a:r>
                      <a:endParaRPr sz="145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c>
                  <a:txBody>
                    <a:bodyPr/>
                    <a:lstStyle/>
                    <a:p>
                      <a:pPr indent="0" lvl="0" marL="0" rtl="0" algn="l">
                        <a:spcBef>
                          <a:spcPts val="0"/>
                        </a:spcBef>
                        <a:spcAft>
                          <a:spcPts val="0"/>
                        </a:spcAft>
                        <a:buNone/>
                      </a:pPr>
                      <a:r>
                        <a:rPr lang="en-US" sz="1450">
                          <a:solidFill>
                            <a:srgbClr val="373A3C"/>
                          </a:solidFill>
                          <a:highlight>
                            <a:srgbClr val="FDFDFE"/>
                          </a:highlight>
                        </a:rPr>
                        <a:t>To set value of an environment variable</a:t>
                      </a:r>
                      <a:endParaRPr sz="1450">
                        <a:solidFill>
                          <a:srgbClr val="373A3C"/>
                        </a:solidFill>
                        <a:highlight>
                          <a:srgbClr val="FDFDFE"/>
                        </a:highlight>
                      </a:endParaRPr>
                    </a:p>
                  </a:txBody>
                  <a:tcPr marT="91425" marB="91425" marR="91425" marL="91425">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2" name="Google Shape;432;p18"/>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Accessing Variable</a:t>
            </a:r>
            <a:endParaRPr>
              <a:solidFill>
                <a:srgbClr val="741B47"/>
              </a:solidFill>
            </a:endParaRPr>
          </a:p>
        </p:txBody>
      </p:sp>
      <p:grpSp>
        <p:nvGrpSpPr>
          <p:cNvPr id="433" name="Google Shape;433;p18"/>
          <p:cNvGrpSpPr/>
          <p:nvPr/>
        </p:nvGrpSpPr>
        <p:grpSpPr>
          <a:xfrm>
            <a:off x="546701" y="854457"/>
            <a:ext cx="7567279" cy="1006240"/>
            <a:chOff x="646151" y="1514783"/>
            <a:chExt cx="7567279" cy="565200"/>
          </a:xfrm>
        </p:grpSpPr>
        <p:sp>
          <p:nvSpPr>
            <p:cNvPr id="434" name="Google Shape;434;p18"/>
            <p:cNvSpPr/>
            <p:nvPr/>
          </p:nvSpPr>
          <p:spPr>
            <a:xfrm rot="5400000">
              <a:off x="674991" y="1485943"/>
              <a:ext cx="565200" cy="622879"/>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8"/>
            <p:cNvSpPr txBox="1"/>
            <p:nvPr/>
          </p:nvSpPr>
          <p:spPr>
            <a:xfrm>
              <a:off x="646187" y="1712616"/>
              <a:ext cx="622843" cy="151602"/>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printenv or echo</a:t>
              </a:r>
              <a:endParaRPr b="0" i="0" sz="1100" u="none" cap="none" strike="noStrike">
                <a:solidFill>
                  <a:schemeClr val="lt1"/>
                </a:solidFill>
                <a:latin typeface="Arial"/>
                <a:ea typeface="Arial"/>
                <a:cs typeface="Arial"/>
                <a:sym typeface="Arial"/>
              </a:endParaRPr>
            </a:p>
          </p:txBody>
        </p:sp>
        <p:sp>
          <p:nvSpPr>
            <p:cNvPr id="436" name="Google Shape;436;p18"/>
            <p:cNvSpPr/>
            <p:nvPr/>
          </p:nvSpPr>
          <p:spPr>
            <a:xfrm rot="5400000">
              <a:off x="4557480" y="-1773668"/>
              <a:ext cx="367500" cy="6944401"/>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8"/>
            <p:cNvSpPr txBox="1"/>
            <p:nvPr/>
          </p:nvSpPr>
          <p:spPr>
            <a:xfrm>
              <a:off x="1545478" y="1532718"/>
              <a:ext cx="6649874"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Display Path Environment Variable.</a:t>
              </a:r>
              <a:endParaRPr b="0" i="0" sz="1700" u="none" cap="none" strike="noStrike">
                <a:solidFill>
                  <a:schemeClr val="lt1"/>
                </a:solidFill>
                <a:latin typeface="Arial"/>
                <a:ea typeface="Arial"/>
                <a:cs typeface="Arial"/>
                <a:sym typeface="Arial"/>
              </a:endParaRPr>
            </a:p>
          </p:txBody>
        </p:sp>
      </p:grpSp>
      <p:pic>
        <p:nvPicPr>
          <p:cNvPr id="438" name="Google Shape;438;p18"/>
          <p:cNvPicPr preferRelativeResize="0"/>
          <p:nvPr/>
        </p:nvPicPr>
        <p:blipFill rotWithShape="1">
          <a:blip r:embed="rId3">
            <a:alphaModFix/>
          </a:blip>
          <a:srcRect b="0" l="0" r="0" t="0"/>
          <a:stretch/>
        </p:blipFill>
        <p:spPr>
          <a:xfrm>
            <a:off x="1414526" y="2117774"/>
            <a:ext cx="6314948" cy="18581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44" name="Google Shape;444;p19"/>
          <p:cNvSpPr txBox="1"/>
          <p:nvPr>
            <p:ph type="title"/>
          </p:nvPr>
        </p:nvSpPr>
        <p:spPr>
          <a:xfrm>
            <a:off x="431799" y="173800"/>
            <a:ext cx="6479363"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Define a New Variable</a:t>
            </a:r>
            <a:endParaRPr>
              <a:solidFill>
                <a:srgbClr val="741B47"/>
              </a:solidFill>
            </a:endParaRPr>
          </a:p>
        </p:txBody>
      </p:sp>
      <p:grpSp>
        <p:nvGrpSpPr>
          <p:cNvPr id="445" name="Google Shape;445;p19"/>
          <p:cNvGrpSpPr/>
          <p:nvPr/>
        </p:nvGrpSpPr>
        <p:grpSpPr>
          <a:xfrm>
            <a:off x="546702" y="854458"/>
            <a:ext cx="7567279" cy="565200"/>
            <a:chOff x="646152" y="1514783"/>
            <a:chExt cx="7567279" cy="565200"/>
          </a:xfrm>
        </p:grpSpPr>
        <p:sp>
          <p:nvSpPr>
            <p:cNvPr id="446" name="Google Shape;446;p19"/>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9"/>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9"/>
            <p:cNvSpPr txBox="1"/>
            <p:nvPr/>
          </p:nvSpPr>
          <p:spPr>
            <a:xfrm>
              <a:off x="1041852" y="1532718"/>
              <a:ext cx="7153500"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Define a new variable </a:t>
              </a:r>
              <a:endParaRPr/>
            </a:p>
          </p:txBody>
        </p:sp>
      </p:grpSp>
      <p:pic>
        <p:nvPicPr>
          <p:cNvPr id="449" name="Google Shape;449;p19"/>
          <p:cNvPicPr preferRelativeResize="0"/>
          <p:nvPr/>
        </p:nvPicPr>
        <p:blipFill rotWithShape="1">
          <a:blip r:embed="rId3">
            <a:alphaModFix/>
          </a:blip>
          <a:srcRect b="0" l="0" r="0" t="0"/>
          <a:stretch/>
        </p:blipFill>
        <p:spPr>
          <a:xfrm>
            <a:off x="1243194" y="2033510"/>
            <a:ext cx="6657612" cy="10764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55" name="Google Shape;455;p20"/>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Remove a Variable</a:t>
            </a:r>
            <a:endParaRPr>
              <a:solidFill>
                <a:srgbClr val="741B47"/>
              </a:solidFill>
            </a:endParaRPr>
          </a:p>
        </p:txBody>
      </p:sp>
      <p:grpSp>
        <p:nvGrpSpPr>
          <p:cNvPr id="456" name="Google Shape;456;p20"/>
          <p:cNvGrpSpPr/>
          <p:nvPr/>
        </p:nvGrpSpPr>
        <p:grpSpPr>
          <a:xfrm>
            <a:off x="546702" y="854458"/>
            <a:ext cx="7567279" cy="565200"/>
            <a:chOff x="646152" y="1514783"/>
            <a:chExt cx="7567279" cy="565200"/>
          </a:xfrm>
        </p:grpSpPr>
        <p:sp>
          <p:nvSpPr>
            <p:cNvPr id="457" name="Google Shape;457;p20"/>
            <p:cNvSpPr/>
            <p:nvPr/>
          </p:nvSpPr>
          <p:spPr>
            <a:xfrm rot="5400000">
              <a:off x="561402" y="1599533"/>
              <a:ext cx="565200" cy="39570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0"/>
            <p:cNvSpPr txBox="1"/>
            <p:nvPr/>
          </p:nvSpPr>
          <p:spPr>
            <a:xfrm>
              <a:off x="646188" y="1712616"/>
              <a:ext cx="395700" cy="169500"/>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unset</a:t>
              </a:r>
              <a:endParaRPr b="0" i="0" sz="1100" u="none" cap="none" strike="noStrike">
                <a:solidFill>
                  <a:schemeClr val="lt1"/>
                </a:solidFill>
                <a:latin typeface="Arial"/>
                <a:ea typeface="Arial"/>
                <a:cs typeface="Arial"/>
                <a:sym typeface="Arial"/>
              </a:endParaRPr>
            </a:p>
          </p:txBody>
        </p:sp>
        <p:sp>
          <p:nvSpPr>
            <p:cNvPr id="459" name="Google Shape;459;p20"/>
            <p:cNvSpPr/>
            <p:nvPr/>
          </p:nvSpPr>
          <p:spPr>
            <a:xfrm rot="5400000">
              <a:off x="4443931" y="-1887217"/>
              <a:ext cx="367500" cy="7171500"/>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0"/>
            <p:cNvSpPr txBox="1"/>
            <p:nvPr/>
          </p:nvSpPr>
          <p:spPr>
            <a:xfrm>
              <a:off x="1041852" y="1532718"/>
              <a:ext cx="7153500"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Remove a variable from the system.</a:t>
              </a:r>
              <a:endParaRPr b="0" i="0" sz="1700" u="none" cap="none" strike="noStrike">
                <a:solidFill>
                  <a:schemeClr val="lt1"/>
                </a:solidFill>
                <a:latin typeface="Arial"/>
                <a:ea typeface="Arial"/>
                <a:cs typeface="Arial"/>
                <a:sym typeface="Arial"/>
              </a:endParaRPr>
            </a:p>
          </p:txBody>
        </p:sp>
      </p:grpSp>
      <p:pic>
        <p:nvPicPr>
          <p:cNvPr id="461" name="Google Shape;461;p20"/>
          <p:cNvPicPr preferRelativeResize="0"/>
          <p:nvPr/>
        </p:nvPicPr>
        <p:blipFill rotWithShape="1">
          <a:blip r:embed="rId3">
            <a:alphaModFix/>
          </a:blip>
          <a:srcRect b="0" l="0" r="0" t="0"/>
          <a:stretch/>
        </p:blipFill>
        <p:spPr>
          <a:xfrm>
            <a:off x="1423867" y="2044696"/>
            <a:ext cx="5994257" cy="10541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5" name="Shape 465"/>
        <p:cNvGrpSpPr/>
        <p:nvPr/>
      </p:nvGrpSpPr>
      <p:grpSpPr>
        <a:xfrm>
          <a:off x="0" y="0"/>
          <a:ext cx="0" cy="0"/>
          <a:chOff x="0" y="0"/>
          <a:chExt cx="0" cy="0"/>
        </a:xfrm>
      </p:grpSpPr>
      <p:pic>
        <p:nvPicPr>
          <p:cNvPr id="466" name="Google Shape;466;p21">
            <a:hlinkClick r:id="rId3"/>
          </p:cNvPr>
          <p:cNvPicPr preferRelativeResize="0"/>
          <p:nvPr/>
        </p:nvPicPr>
        <p:blipFill>
          <a:blip r:embed="rId4">
            <a:alphaModFix/>
          </a:blip>
          <a:stretch>
            <a:fillRect/>
          </a:stretch>
        </p:blipFill>
        <p:spPr>
          <a:xfrm>
            <a:off x="1621750" y="1471550"/>
            <a:ext cx="6218250" cy="2121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72" name="Google Shape;472;p2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Exercise</a:t>
            </a:r>
            <a:endParaRPr>
              <a:solidFill>
                <a:srgbClr val="741B47"/>
              </a:solidFill>
            </a:endParaRPr>
          </a:p>
        </p:txBody>
      </p:sp>
      <p:sp>
        <p:nvSpPr>
          <p:cNvPr id="473" name="Google Shape;473;p22"/>
          <p:cNvSpPr txBox="1"/>
          <p:nvPr/>
        </p:nvSpPr>
        <p:spPr>
          <a:xfrm>
            <a:off x="2483200" y="719950"/>
            <a:ext cx="6575400" cy="18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Create a variable named </a:t>
            </a:r>
            <a:r>
              <a:rPr b="1" lang="en-US" sz="1800"/>
              <a:t>MYVAR</a:t>
            </a:r>
            <a:r>
              <a:rPr lang="en-US" sz="1800"/>
              <a:t> with the value of</a:t>
            </a:r>
            <a:r>
              <a:rPr b="1" lang="en-US" sz="1800"/>
              <a:t> “my value”</a:t>
            </a:r>
            <a:endParaRPr b="1" sz="1800"/>
          </a:p>
          <a:p>
            <a:pPr indent="0" lvl="0" marL="0" rtl="0" algn="l">
              <a:spcBef>
                <a:spcPts val="0"/>
              </a:spcBef>
              <a:spcAft>
                <a:spcPts val="0"/>
              </a:spcAft>
              <a:buNone/>
            </a:pPr>
            <a:r>
              <a:rPr lang="en-US" sz="1800"/>
              <a:t>Print value of the </a:t>
            </a:r>
            <a:r>
              <a:rPr b="1" lang="en-US" sz="1800"/>
              <a:t>MYVAR</a:t>
            </a:r>
            <a:r>
              <a:rPr lang="en-US" sz="1800"/>
              <a:t> variable to the screen</a:t>
            </a:r>
            <a:endParaRPr sz="1800"/>
          </a:p>
          <a:p>
            <a:pPr indent="0" lvl="0" marL="0" rtl="0" algn="l">
              <a:spcBef>
                <a:spcPts val="0"/>
              </a:spcBef>
              <a:spcAft>
                <a:spcPts val="0"/>
              </a:spcAft>
              <a:buNone/>
            </a:pPr>
            <a:r>
              <a:rPr lang="en-US" sz="1800"/>
              <a:t>Assign </a:t>
            </a:r>
            <a:r>
              <a:rPr b="1" lang="en-US" sz="1800"/>
              <a:t>“new value” </a:t>
            </a:r>
            <a:r>
              <a:rPr lang="en-US" sz="1800"/>
              <a:t>to the  </a:t>
            </a:r>
            <a:r>
              <a:rPr b="1" lang="en-US" sz="1800"/>
              <a:t>MYVAR</a:t>
            </a:r>
            <a:r>
              <a:rPr lang="en-US" sz="1800"/>
              <a:t> variable</a:t>
            </a:r>
            <a:endParaRPr sz="1800"/>
          </a:p>
          <a:p>
            <a:pPr indent="0" lvl="0" marL="0" rtl="0" algn="l">
              <a:spcBef>
                <a:spcPts val="0"/>
              </a:spcBef>
              <a:spcAft>
                <a:spcPts val="0"/>
              </a:spcAft>
              <a:buNone/>
            </a:pPr>
            <a:r>
              <a:rPr lang="en-US" sz="1800"/>
              <a:t>Print value of the </a:t>
            </a:r>
            <a:r>
              <a:rPr b="1" lang="en-US" sz="1800"/>
              <a:t>MYVAR</a:t>
            </a:r>
            <a:r>
              <a:rPr lang="en-US" sz="1800"/>
              <a:t> variable to the screen</a:t>
            </a:r>
            <a:endParaRPr sz="1800"/>
          </a:p>
          <a:p>
            <a:pPr indent="0" lvl="0" marL="0" rtl="0" algn="l">
              <a:spcBef>
                <a:spcPts val="0"/>
              </a:spcBef>
              <a:spcAft>
                <a:spcPts val="0"/>
              </a:spcAft>
              <a:buNone/>
            </a:pPr>
            <a:r>
              <a:rPr lang="en-US" sz="1800"/>
              <a:t>Delete </a:t>
            </a:r>
            <a:r>
              <a:rPr b="1" lang="en-US" sz="1800"/>
              <a:t>MYVAR</a:t>
            </a:r>
            <a:r>
              <a:rPr lang="en-US" sz="1800"/>
              <a:t> variable</a:t>
            </a:r>
            <a:endParaRPr sz="1800"/>
          </a:p>
          <a:p>
            <a:pPr indent="0" lvl="0" marL="0" rtl="0" algn="l">
              <a:spcBef>
                <a:spcPts val="0"/>
              </a:spcBef>
              <a:spcAft>
                <a:spcPts val="0"/>
              </a:spcAft>
              <a:buNone/>
            </a:pPr>
            <a:r>
              <a:rPr lang="en-US" sz="1800"/>
              <a:t>Print value of the </a:t>
            </a:r>
            <a:r>
              <a:rPr b="1" lang="en-US" sz="1800"/>
              <a:t>MYVAR</a:t>
            </a:r>
            <a:r>
              <a:rPr lang="en-US" sz="1800"/>
              <a:t> variable to the screen</a:t>
            </a:r>
            <a:endParaRPr sz="1800"/>
          </a:p>
          <a:p>
            <a:pPr indent="0" lvl="0" marL="0" rtl="0" algn="l">
              <a:spcBef>
                <a:spcPts val="0"/>
              </a:spcBef>
              <a:spcAft>
                <a:spcPts val="0"/>
              </a:spcAft>
              <a:buNone/>
            </a:pPr>
            <a:r>
              <a:t/>
            </a:r>
            <a:endParaRPr sz="1800">
              <a:latin typeface="Barlow Light"/>
              <a:ea typeface="Barlow Light"/>
              <a:cs typeface="Barlow Light"/>
              <a:sym typeface="Barlow Light"/>
            </a:endParaRPr>
          </a:p>
        </p:txBody>
      </p:sp>
      <p:sp>
        <p:nvSpPr>
          <p:cNvPr id="474" name="Google Shape;474;p22">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3"/>
          <p:cNvSpPr txBox="1"/>
          <p:nvPr>
            <p:ph type="ctrTitle"/>
          </p:nvPr>
        </p:nvSpPr>
        <p:spPr>
          <a:xfrm>
            <a:off x="1010729" y="2102553"/>
            <a:ext cx="5230005" cy="819251"/>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The PATH Variable</a:t>
            </a:r>
            <a:endParaRPr>
              <a:solidFill>
                <a:srgbClr val="741B47"/>
              </a:solidFill>
            </a:endParaRPr>
          </a:p>
        </p:txBody>
      </p:sp>
      <p:sp>
        <p:nvSpPr>
          <p:cNvPr id="480" name="Google Shape;480;p2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Barlow"/>
                <a:ea typeface="Barlow"/>
                <a:cs typeface="Barlow"/>
                <a:sym typeface="Barlow"/>
              </a:rPr>
              <a:t>4</a:t>
            </a:r>
            <a:endParaRPr b="1" i="0" sz="3600" u="none" cap="none" strike="noStrike">
              <a:solidFill>
                <a:schemeClr val="lt1"/>
              </a:solidFill>
              <a:latin typeface="Barlow"/>
              <a:ea typeface="Barlow"/>
              <a:cs typeface="Barlow"/>
              <a:sym typeface="Barlow"/>
            </a:endParaRPr>
          </a:p>
        </p:txBody>
      </p:sp>
      <p:pic>
        <p:nvPicPr>
          <p:cNvPr id="481" name="Google Shape;481;p23"/>
          <p:cNvPicPr preferRelativeResize="0"/>
          <p:nvPr/>
        </p:nvPicPr>
        <p:blipFill>
          <a:blip r:embed="rId3">
            <a:alphaModFix/>
          </a:blip>
          <a:stretch>
            <a:fillRect/>
          </a:stretch>
        </p:blipFill>
        <p:spPr>
          <a:xfrm>
            <a:off x="6240734" y="1495525"/>
            <a:ext cx="2598465" cy="2033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2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87" name="Google Shape;487;p24"/>
          <p:cNvSpPr txBox="1"/>
          <p:nvPr>
            <p:ph type="title"/>
          </p:nvPr>
        </p:nvSpPr>
        <p:spPr>
          <a:xfrm>
            <a:off x="431800" y="173800"/>
            <a:ext cx="9201298"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4400">
                <a:solidFill>
                  <a:srgbClr val="741B47"/>
                </a:solidFill>
                <a:latin typeface="Raleway Medium"/>
                <a:ea typeface="Raleway Medium"/>
                <a:cs typeface="Raleway Medium"/>
                <a:sym typeface="Raleway Medium"/>
              </a:rPr>
              <a:t>The PATH </a:t>
            </a:r>
            <a:r>
              <a:rPr lang="en-US" sz="4400">
                <a:solidFill>
                  <a:srgbClr val="741B47"/>
                </a:solidFill>
              </a:rPr>
              <a:t>Variable</a:t>
            </a:r>
            <a:endParaRPr sz="4400">
              <a:solidFill>
                <a:srgbClr val="741B47"/>
              </a:solidFill>
            </a:endParaRPr>
          </a:p>
        </p:txBody>
      </p:sp>
      <p:grpSp>
        <p:nvGrpSpPr>
          <p:cNvPr id="488" name="Google Shape;488;p24"/>
          <p:cNvGrpSpPr/>
          <p:nvPr/>
        </p:nvGrpSpPr>
        <p:grpSpPr>
          <a:xfrm>
            <a:off x="-4708802" y="-48947"/>
            <a:ext cx="13146900" cy="5654024"/>
            <a:chOff x="-4746877" y="-726919"/>
            <a:chExt cx="13146900" cy="5654024"/>
          </a:xfrm>
        </p:grpSpPr>
        <p:sp>
          <p:nvSpPr>
            <p:cNvPr id="489" name="Google Shape;489;p24"/>
            <p:cNvSpPr/>
            <p:nvPr/>
          </p:nvSpPr>
          <p:spPr>
            <a:xfrm>
              <a:off x="-4746877" y="-726919"/>
              <a:ext cx="5654024" cy="5654024"/>
            </a:xfrm>
            <a:prstGeom prst="blockArc">
              <a:avLst>
                <a:gd fmla="val 18900000" name="adj1"/>
                <a:gd fmla="val 2700000" name="adj2"/>
                <a:gd fmla="val 382"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583425" y="419882"/>
              <a:ext cx="7816598"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txBox="1"/>
            <p:nvPr/>
          </p:nvSpPr>
          <p:spPr>
            <a:xfrm>
              <a:off x="583425" y="419882"/>
              <a:ext cx="7816598" cy="839765"/>
            </a:xfrm>
            <a:prstGeom prst="rect">
              <a:avLst/>
            </a:prstGeom>
            <a:noFill/>
            <a:ln>
              <a:noFill/>
            </a:ln>
          </p:spPr>
          <p:txBody>
            <a:bodyPr anchorCtr="0" anchor="ctr" bIns="43175" lIns="666550" spcFirstLastPara="1" rIns="43175" wrap="square" tIns="43175">
              <a:noAutofit/>
            </a:bodyPr>
            <a:lstStyle/>
            <a:p>
              <a:pPr indent="0" lvl="0" marL="0" marR="0" rtl="0" algn="just">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When we want the system to execute a command, we almost </a:t>
              </a:r>
              <a:r>
                <a:rPr b="1" i="0" lang="en-US" sz="1700" u="none" cap="none" strike="noStrike">
                  <a:solidFill>
                    <a:schemeClr val="lt1"/>
                  </a:solidFill>
                </a:rPr>
                <a:t>never need to give the full path</a:t>
              </a:r>
              <a:r>
                <a:rPr b="0" i="0" lang="en-US" sz="1700" u="none" cap="none" strike="noStrike">
                  <a:solidFill>
                    <a:schemeClr val="lt1"/>
                  </a:solidFill>
                  <a:latin typeface="Arial"/>
                  <a:ea typeface="Arial"/>
                  <a:cs typeface="Arial"/>
                  <a:sym typeface="Arial"/>
                </a:rPr>
                <a:t> to that command.</a:t>
              </a:r>
              <a:endParaRPr b="0" i="0" sz="1700" u="none" cap="none" strike="noStrike">
                <a:solidFill>
                  <a:schemeClr val="lt1"/>
                </a:solidFill>
                <a:latin typeface="Arial"/>
                <a:ea typeface="Arial"/>
                <a:cs typeface="Arial"/>
                <a:sym typeface="Arial"/>
              </a:endParaRPr>
            </a:p>
          </p:txBody>
        </p:sp>
        <p:sp>
          <p:nvSpPr>
            <p:cNvPr id="492" name="Google Shape;492;p24"/>
            <p:cNvSpPr/>
            <p:nvPr/>
          </p:nvSpPr>
          <p:spPr>
            <a:xfrm>
              <a:off x="36338" y="315583"/>
              <a:ext cx="1049707" cy="1049707"/>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888679" y="1679531"/>
              <a:ext cx="7511344"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txBox="1"/>
            <p:nvPr/>
          </p:nvSpPr>
          <p:spPr>
            <a:xfrm>
              <a:off x="888679" y="1679531"/>
              <a:ext cx="7511344" cy="839765"/>
            </a:xfrm>
            <a:prstGeom prst="rect">
              <a:avLst/>
            </a:prstGeom>
            <a:noFill/>
            <a:ln>
              <a:noFill/>
            </a:ln>
          </p:spPr>
          <p:txBody>
            <a:bodyPr anchorCtr="0" anchor="ctr" bIns="43175" lIns="666550" spcFirstLastPara="1" rIns="43175" wrap="square" tIns="43175">
              <a:noAutofit/>
            </a:bodyPr>
            <a:lstStyle/>
            <a:p>
              <a:pPr indent="0" lvl="0" marL="0" marR="0" rtl="0" algn="just">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For instance, we know that the ls command is in the /bin directory (you can check with ), yet we don't need to enter the /bin/ls command for the computer to list the content of the current directory.</a:t>
              </a:r>
              <a:endParaRPr b="0" i="0" sz="1700" u="none" cap="none" strike="noStrike">
                <a:solidFill>
                  <a:schemeClr val="lt1"/>
                </a:solidFill>
                <a:latin typeface="Arial"/>
                <a:ea typeface="Arial"/>
                <a:cs typeface="Arial"/>
                <a:sym typeface="Arial"/>
              </a:endParaRPr>
            </a:p>
          </p:txBody>
        </p:sp>
        <p:sp>
          <p:nvSpPr>
            <p:cNvPr id="495" name="Google Shape;495;p24"/>
            <p:cNvSpPr/>
            <p:nvPr/>
          </p:nvSpPr>
          <p:spPr>
            <a:xfrm>
              <a:off x="341593" y="1575232"/>
              <a:ext cx="1049707" cy="1049707"/>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583425" y="2939179"/>
              <a:ext cx="7816598"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txBox="1"/>
            <p:nvPr/>
          </p:nvSpPr>
          <p:spPr>
            <a:xfrm>
              <a:off x="583425" y="2939179"/>
              <a:ext cx="7816598" cy="839765"/>
            </a:xfrm>
            <a:prstGeom prst="rect">
              <a:avLst/>
            </a:prstGeom>
            <a:noFill/>
            <a:ln>
              <a:noFill/>
            </a:ln>
          </p:spPr>
          <p:txBody>
            <a:bodyPr anchorCtr="0" anchor="ctr" bIns="43175" lIns="666550" spcFirstLastPara="1" rIns="43175" wrap="square" tIns="43175">
              <a:noAutofit/>
            </a:bodyPr>
            <a:lstStyle/>
            <a:p>
              <a:pPr indent="0" lvl="0" marL="0" marR="0" rtl="0" algn="just">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This is maintained by the PATH environment variable. This variable </a:t>
              </a:r>
              <a:r>
                <a:rPr b="1" i="0" lang="en-US" sz="1700" u="none" cap="none" strike="noStrike">
                  <a:solidFill>
                    <a:schemeClr val="lt1"/>
                  </a:solidFill>
                </a:rPr>
                <a:t>lists all directories</a:t>
              </a:r>
              <a:r>
                <a:rPr b="0" i="0" lang="en-US" sz="1700" u="none" cap="none" strike="noStrike">
                  <a:solidFill>
                    <a:schemeClr val="lt1"/>
                  </a:solidFill>
                  <a:latin typeface="Arial"/>
                  <a:ea typeface="Arial"/>
                  <a:cs typeface="Arial"/>
                  <a:sym typeface="Arial"/>
                </a:rPr>
                <a:t> in the system </a:t>
              </a:r>
              <a:r>
                <a:rPr b="1" i="0" lang="en-US" sz="1700" u="none" cap="none" strike="noStrike">
                  <a:solidFill>
                    <a:schemeClr val="lt1"/>
                  </a:solidFill>
                </a:rPr>
                <a:t>where executable files</a:t>
              </a:r>
              <a:r>
                <a:rPr b="0" i="0" lang="en-US" sz="1700" u="none" cap="none" strike="noStrike">
                  <a:solidFill>
                    <a:schemeClr val="lt1"/>
                  </a:solidFill>
                  <a:latin typeface="Arial"/>
                  <a:ea typeface="Arial"/>
                  <a:cs typeface="Arial"/>
                  <a:sym typeface="Arial"/>
                </a:rPr>
                <a:t> can be </a:t>
              </a:r>
              <a:r>
                <a:rPr b="1" i="0" lang="en-US" sz="1700" u="none" cap="none" strike="noStrike">
                  <a:solidFill>
                    <a:schemeClr val="lt1"/>
                  </a:solidFill>
                </a:rPr>
                <a:t>found</a:t>
              </a:r>
              <a:r>
                <a:rPr b="0" i="0" lang="en-US" sz="1700" u="none" cap="none" strike="noStrike">
                  <a:solidFill>
                    <a:schemeClr val="lt1"/>
                  </a:solidFill>
                  <a:latin typeface="Arial"/>
                  <a:ea typeface="Arial"/>
                  <a:cs typeface="Arial"/>
                  <a:sym typeface="Arial"/>
                </a:rPr>
                <a:t>.</a:t>
              </a:r>
              <a:endParaRPr b="0" i="0" sz="1700" u="none" cap="none" strike="noStrike">
                <a:solidFill>
                  <a:schemeClr val="lt1"/>
                </a:solidFill>
                <a:latin typeface="Arial"/>
                <a:ea typeface="Arial"/>
                <a:cs typeface="Arial"/>
                <a:sym typeface="Arial"/>
              </a:endParaRPr>
            </a:p>
          </p:txBody>
        </p:sp>
        <p:sp>
          <p:nvSpPr>
            <p:cNvPr id="498" name="Google Shape;498;p24"/>
            <p:cNvSpPr/>
            <p:nvPr/>
          </p:nvSpPr>
          <p:spPr>
            <a:xfrm>
              <a:off x="36338" y="2834880"/>
              <a:ext cx="1049707" cy="1049707"/>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grpSp>
        <p:nvGrpSpPr>
          <p:cNvPr id="40" name="Google Shape;40;p7"/>
          <p:cNvGrpSpPr/>
          <p:nvPr/>
        </p:nvGrpSpPr>
        <p:grpSpPr>
          <a:xfrm>
            <a:off x="5122427" y="668001"/>
            <a:ext cx="3841143" cy="3893303"/>
            <a:chOff x="5122427" y="668001"/>
            <a:chExt cx="3841143" cy="3893303"/>
          </a:xfrm>
        </p:grpSpPr>
        <p:grpSp>
          <p:nvGrpSpPr>
            <p:cNvPr id="41" name="Google Shape;41;p7"/>
            <p:cNvGrpSpPr/>
            <p:nvPr/>
          </p:nvGrpSpPr>
          <p:grpSpPr>
            <a:xfrm>
              <a:off x="5144045" y="893590"/>
              <a:ext cx="2833667" cy="2964311"/>
              <a:chOff x="3860721" y="1330073"/>
              <a:chExt cx="3544299" cy="3707706"/>
            </a:xfrm>
          </p:grpSpPr>
          <p:sp>
            <p:nvSpPr>
              <p:cNvPr id="42" name="Google Shape;42;p7"/>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 name="Google Shape;43;p7"/>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7"/>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7"/>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 name="Google Shape;46;p7"/>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7"/>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7"/>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 name="Google Shape;49;p7"/>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 name="Google Shape;50;p7"/>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 name="Google Shape;51;p7"/>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 name="Google Shape;52;p7"/>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 name="Google Shape;53;p7"/>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7"/>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7"/>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 name="Google Shape;56;p7"/>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 name="Google Shape;57;p7"/>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7"/>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7"/>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7"/>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7"/>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7"/>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7"/>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7"/>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7"/>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7"/>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7"/>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7"/>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7"/>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7"/>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7"/>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7"/>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7"/>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7"/>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7"/>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7"/>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7"/>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7"/>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7"/>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7"/>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7"/>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7"/>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7"/>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7"/>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7"/>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7"/>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7"/>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7"/>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7"/>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7"/>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7"/>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7"/>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7"/>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 name="Google Shape;94;p7"/>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5" name="Google Shape;95;p7"/>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7"/>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7"/>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7"/>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7"/>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7"/>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7"/>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7"/>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7"/>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7"/>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7"/>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7"/>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7"/>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7"/>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7"/>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7"/>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7"/>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2" name="Google Shape;112;p7"/>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 name="Google Shape;113;p7"/>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7"/>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7"/>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7"/>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7"/>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7"/>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7"/>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7"/>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7"/>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7"/>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7"/>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7"/>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7"/>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7"/>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7"/>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7"/>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7"/>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7"/>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7"/>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7"/>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7"/>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7"/>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7"/>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7"/>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7"/>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7"/>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7"/>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7"/>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7"/>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7"/>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7"/>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7"/>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7"/>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7"/>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7"/>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7"/>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9" name="Google Shape;149;p7"/>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7"/>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7"/>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7"/>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7"/>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7"/>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7"/>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7"/>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7"/>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7"/>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7"/>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7"/>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7"/>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7"/>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7"/>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7"/>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7"/>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7"/>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7"/>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7"/>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7"/>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7"/>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7"/>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7"/>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7"/>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7"/>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7"/>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7"/>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7"/>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7"/>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7"/>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80" name="Google Shape;180;p7"/>
            <p:cNvGrpSpPr/>
            <p:nvPr/>
          </p:nvGrpSpPr>
          <p:grpSpPr>
            <a:xfrm flipH="1">
              <a:off x="5678143" y="1227582"/>
              <a:ext cx="345795" cy="1043508"/>
              <a:chOff x="5678143" y="1151382"/>
              <a:chExt cx="345795" cy="1043508"/>
            </a:xfrm>
          </p:grpSpPr>
          <p:sp>
            <p:nvSpPr>
              <p:cNvPr id="181" name="Google Shape;181;p7"/>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7"/>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7"/>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7"/>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7"/>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7"/>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7"/>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7"/>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7"/>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7"/>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7"/>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7"/>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7"/>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4" name="Google Shape;194;p7"/>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5" name="Google Shape;195;p7"/>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7"/>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7"/>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98" name="Google Shape;198;p7"/>
            <p:cNvGrpSpPr/>
            <p:nvPr/>
          </p:nvGrpSpPr>
          <p:grpSpPr>
            <a:xfrm>
              <a:off x="5122427" y="3292365"/>
              <a:ext cx="823270" cy="1268939"/>
              <a:chOff x="5490177" y="3555452"/>
              <a:chExt cx="823270" cy="1268939"/>
            </a:xfrm>
          </p:grpSpPr>
          <p:sp>
            <p:nvSpPr>
              <p:cNvPr id="199" name="Google Shape;199;p7"/>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7"/>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7"/>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7"/>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7"/>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7"/>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7"/>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7"/>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7"/>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7"/>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7"/>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7"/>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7"/>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7"/>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7"/>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7"/>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7"/>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7"/>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7"/>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7"/>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7"/>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7"/>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7"/>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7"/>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7"/>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7"/>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7"/>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7"/>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7"/>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7"/>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 name="Google Shape;229;p7"/>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30" name="Google Shape;230;p7"/>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7"/>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7"/>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7"/>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7"/>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7"/>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7"/>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7"/>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7"/>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7"/>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7"/>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7"/>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7"/>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7"/>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7"/>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7"/>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7"/>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7"/>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7"/>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7"/>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7"/>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7"/>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7"/>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7"/>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7"/>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7"/>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7"/>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7"/>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7"/>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7"/>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7"/>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7"/>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7"/>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7"/>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7"/>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7"/>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66" name="Google Shape;266;p7"/>
            <p:cNvGrpSpPr/>
            <p:nvPr/>
          </p:nvGrpSpPr>
          <p:grpSpPr>
            <a:xfrm>
              <a:off x="6544681" y="927100"/>
              <a:ext cx="264550" cy="200503"/>
              <a:chOff x="6621095" y="1452181"/>
              <a:chExt cx="330893" cy="250785"/>
            </a:xfrm>
          </p:grpSpPr>
          <p:sp>
            <p:nvSpPr>
              <p:cNvPr id="267" name="Google Shape;267;p7"/>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7"/>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7"/>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7"/>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7"/>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72" name="Google Shape;272;p7"/>
            <p:cNvGrpSpPr/>
            <p:nvPr/>
          </p:nvGrpSpPr>
          <p:grpSpPr>
            <a:xfrm>
              <a:off x="7210360" y="1314224"/>
              <a:ext cx="264550" cy="200503"/>
              <a:chOff x="6621095" y="1452181"/>
              <a:chExt cx="330893" cy="250785"/>
            </a:xfrm>
          </p:grpSpPr>
          <p:sp>
            <p:nvSpPr>
              <p:cNvPr id="273" name="Google Shape;273;p7"/>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7"/>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7"/>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7"/>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7"/>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78" name="Google Shape;278;p7"/>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7"/>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80" name="Google Shape;280;p7"/>
            <p:cNvGrpSpPr/>
            <p:nvPr/>
          </p:nvGrpSpPr>
          <p:grpSpPr>
            <a:xfrm flipH="1">
              <a:off x="8183211" y="2407472"/>
              <a:ext cx="780359" cy="1195999"/>
              <a:chOff x="3975528" y="3303922"/>
              <a:chExt cx="780359" cy="1195999"/>
            </a:xfrm>
          </p:grpSpPr>
          <p:sp>
            <p:nvSpPr>
              <p:cNvPr id="281" name="Google Shape;281;p7"/>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7"/>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7"/>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7"/>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7"/>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7"/>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7"/>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7"/>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7"/>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7"/>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7"/>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7"/>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7"/>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7"/>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7"/>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7"/>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7"/>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7"/>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7"/>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7"/>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7"/>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7"/>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7"/>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7"/>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7"/>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7"/>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07" name="Google Shape;307;p7"/>
              <p:cNvGrpSpPr/>
              <p:nvPr/>
            </p:nvGrpSpPr>
            <p:grpSpPr>
              <a:xfrm flipH="1">
                <a:off x="4321769" y="3621401"/>
                <a:ext cx="239005" cy="181217"/>
                <a:chOff x="6621095" y="1452181"/>
                <a:chExt cx="330893" cy="250785"/>
              </a:xfrm>
            </p:grpSpPr>
            <p:sp>
              <p:nvSpPr>
                <p:cNvPr id="308" name="Google Shape;308;p7"/>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7"/>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7"/>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7"/>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7"/>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13" name="Google Shape;313;p7"/>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7"/>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15" name="Google Shape;315;p7"/>
          <p:cNvSpPr txBox="1"/>
          <p:nvPr>
            <p:ph type="ctrTitle"/>
          </p:nvPr>
        </p:nvSpPr>
        <p:spPr>
          <a:xfrm>
            <a:off x="1125794" y="1992836"/>
            <a:ext cx="4554794" cy="118032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en-US">
                <a:solidFill>
                  <a:srgbClr val="741B47"/>
                </a:solidFill>
                <a:latin typeface="Raleway Medium"/>
                <a:ea typeface="Raleway Medium"/>
                <a:cs typeface="Raleway Medium"/>
                <a:sym typeface="Raleway Medium"/>
              </a:rPr>
              <a:t>Linux Environment Variables</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pSp>
        <p:nvGrpSpPr>
          <p:cNvPr id="503" name="Google Shape;503;p25"/>
          <p:cNvGrpSpPr/>
          <p:nvPr/>
        </p:nvGrpSpPr>
        <p:grpSpPr>
          <a:xfrm>
            <a:off x="546701" y="854457"/>
            <a:ext cx="7567279" cy="830996"/>
            <a:chOff x="646151" y="1514783"/>
            <a:chExt cx="7567279" cy="565200"/>
          </a:xfrm>
        </p:grpSpPr>
        <p:sp>
          <p:nvSpPr>
            <p:cNvPr id="504" name="Google Shape;504;p25"/>
            <p:cNvSpPr/>
            <p:nvPr/>
          </p:nvSpPr>
          <p:spPr>
            <a:xfrm rot="5400000">
              <a:off x="674991" y="1485943"/>
              <a:ext cx="565200" cy="622879"/>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5"/>
            <p:cNvSpPr txBox="1"/>
            <p:nvPr/>
          </p:nvSpPr>
          <p:spPr>
            <a:xfrm>
              <a:off x="646187" y="1712616"/>
              <a:ext cx="622843" cy="151602"/>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printenv</a:t>
              </a:r>
              <a:endParaRPr b="0" i="0" sz="1100" u="none" cap="none" strike="noStrike">
                <a:solidFill>
                  <a:schemeClr val="lt1"/>
                </a:solidFill>
                <a:latin typeface="Arial"/>
                <a:ea typeface="Arial"/>
                <a:cs typeface="Arial"/>
                <a:sym typeface="Arial"/>
              </a:endParaRPr>
            </a:p>
          </p:txBody>
        </p:sp>
        <p:sp>
          <p:nvSpPr>
            <p:cNvPr id="506" name="Google Shape;506;p25"/>
            <p:cNvSpPr/>
            <p:nvPr/>
          </p:nvSpPr>
          <p:spPr>
            <a:xfrm rot="5400000">
              <a:off x="4557480" y="-1773668"/>
              <a:ext cx="367500" cy="6944401"/>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5"/>
            <p:cNvSpPr txBox="1"/>
            <p:nvPr/>
          </p:nvSpPr>
          <p:spPr>
            <a:xfrm>
              <a:off x="1545478" y="1532718"/>
              <a:ext cx="6649874"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 Display Path Environment Variable.</a:t>
              </a:r>
              <a:endParaRPr b="0" i="0" sz="1700" u="none" cap="none" strike="noStrike">
                <a:solidFill>
                  <a:schemeClr val="lt1"/>
                </a:solidFill>
                <a:latin typeface="Arial"/>
                <a:ea typeface="Arial"/>
                <a:cs typeface="Arial"/>
                <a:sym typeface="Arial"/>
              </a:endParaRPr>
            </a:p>
          </p:txBody>
        </p:sp>
      </p:grpSp>
      <p:sp>
        <p:nvSpPr>
          <p:cNvPr id="508" name="Google Shape;508;p25"/>
          <p:cNvSpPr/>
          <p:nvPr/>
        </p:nvSpPr>
        <p:spPr>
          <a:xfrm>
            <a:off x="655977" y="3271146"/>
            <a:ext cx="7832046" cy="830997"/>
          </a:xfrm>
          <a:prstGeom prst="rect">
            <a:avLst/>
          </a:prstGeom>
          <a:solidFill>
            <a:srgbClr val="C27BA0"/>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In this example, the /usr/local/sbin, /usr/local/bin, /usr/sbin, /usr/bin, /sbin and /bin directories are subsequently searched for the required program. The search will be stopped as soon as a match is found, even if not all directories in the path have been searched.</a:t>
            </a:r>
            <a:endParaRPr/>
          </a:p>
        </p:txBody>
      </p:sp>
      <p:sp>
        <p:nvSpPr>
          <p:cNvPr id="509" name="Google Shape;509;p25"/>
          <p:cNvSpPr txBox="1"/>
          <p:nvPr>
            <p:ph type="title"/>
          </p:nvPr>
        </p:nvSpPr>
        <p:spPr>
          <a:xfrm>
            <a:off x="431800" y="173800"/>
            <a:ext cx="9201298"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4400">
                <a:solidFill>
                  <a:srgbClr val="741B47"/>
                </a:solidFill>
                <a:latin typeface="Raleway Medium"/>
                <a:ea typeface="Raleway Medium"/>
                <a:cs typeface="Raleway Medium"/>
                <a:sym typeface="Raleway Medium"/>
              </a:rPr>
              <a:t>The PATH </a:t>
            </a:r>
            <a:r>
              <a:rPr lang="en-US" sz="4400">
                <a:solidFill>
                  <a:srgbClr val="741B47"/>
                </a:solidFill>
              </a:rPr>
              <a:t>Variable</a:t>
            </a:r>
            <a:endParaRPr sz="4400">
              <a:solidFill>
                <a:srgbClr val="741B47"/>
              </a:solidFill>
            </a:endParaRPr>
          </a:p>
        </p:txBody>
      </p:sp>
      <p:pic>
        <p:nvPicPr>
          <p:cNvPr id="510" name="Google Shape;510;p25"/>
          <p:cNvPicPr preferRelativeResize="0"/>
          <p:nvPr/>
        </p:nvPicPr>
        <p:blipFill rotWithShape="1">
          <a:blip r:embed="rId3">
            <a:alphaModFix/>
          </a:blip>
          <a:srcRect b="0" l="0" r="0" t="0"/>
          <a:stretch/>
        </p:blipFill>
        <p:spPr>
          <a:xfrm>
            <a:off x="655977" y="2258161"/>
            <a:ext cx="7832046" cy="56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p26"/>
          <p:cNvGrpSpPr/>
          <p:nvPr/>
        </p:nvGrpSpPr>
        <p:grpSpPr>
          <a:xfrm>
            <a:off x="546702" y="854458"/>
            <a:ext cx="7567278" cy="626400"/>
            <a:chOff x="646152" y="1514783"/>
            <a:chExt cx="7567278" cy="626400"/>
          </a:xfrm>
        </p:grpSpPr>
        <p:sp>
          <p:nvSpPr>
            <p:cNvPr id="516" name="Google Shape;516;p26"/>
            <p:cNvSpPr/>
            <p:nvPr/>
          </p:nvSpPr>
          <p:spPr>
            <a:xfrm rot="5400000">
              <a:off x="583632" y="1577303"/>
              <a:ext cx="626400" cy="501360"/>
            </a:xfrm>
            <a:prstGeom prst="chevron">
              <a:avLst>
                <a:gd fmla="val 50000" name="adj"/>
              </a:avLst>
            </a:prstGeom>
            <a:solidFill>
              <a:srgbClr val="741B47"/>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6"/>
            <p:cNvSpPr txBox="1"/>
            <p:nvPr/>
          </p:nvSpPr>
          <p:spPr>
            <a:xfrm>
              <a:off x="646188" y="1712948"/>
              <a:ext cx="501360" cy="169168"/>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export</a:t>
              </a:r>
              <a:endParaRPr b="0" i="0" sz="1100" u="none" cap="none" strike="noStrike">
                <a:solidFill>
                  <a:schemeClr val="lt1"/>
                </a:solidFill>
                <a:latin typeface="Arial"/>
                <a:ea typeface="Arial"/>
                <a:cs typeface="Arial"/>
                <a:sym typeface="Arial"/>
              </a:endParaRPr>
            </a:p>
          </p:txBody>
        </p:sp>
        <p:sp>
          <p:nvSpPr>
            <p:cNvPr id="518" name="Google Shape;518;p26"/>
            <p:cNvSpPr/>
            <p:nvPr/>
          </p:nvSpPr>
          <p:spPr>
            <a:xfrm rot="5400000">
              <a:off x="4496739" y="-1834409"/>
              <a:ext cx="367500" cy="7065883"/>
            </a:xfrm>
            <a:prstGeom prst="round2SameRect">
              <a:avLst>
                <a:gd fmla="val 16667" name="adj1"/>
                <a:gd fmla="val 0" name="adj2"/>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6"/>
            <p:cNvSpPr txBox="1"/>
            <p:nvPr/>
          </p:nvSpPr>
          <p:spPr>
            <a:xfrm>
              <a:off x="1449785" y="1532718"/>
              <a:ext cx="6745566" cy="331500"/>
            </a:xfrm>
            <a:prstGeom prst="rect">
              <a:avLst/>
            </a:prstGeom>
            <a:noFill/>
            <a:ln>
              <a:noFill/>
            </a:ln>
          </p:spPr>
          <p:txBody>
            <a:bodyPr anchorCtr="0" anchor="ctr" bIns="10775" lIns="120900" spcFirstLastPara="1" rIns="10775" wrap="square" tIns="10775">
              <a:noAutofit/>
            </a:bodyPr>
            <a:lstStyle/>
            <a:p>
              <a:pPr indent="0" lvl="0" marL="914400" marR="0" rtl="0" algn="l">
                <a:lnSpc>
                  <a:spcPct val="90000"/>
                </a:lnSpc>
                <a:spcBef>
                  <a:spcPts val="0"/>
                </a:spcBef>
                <a:spcAft>
                  <a:spcPts val="0"/>
                </a:spcAft>
                <a:buNone/>
              </a:pPr>
              <a:r>
                <a:rPr b="0" i="0" lang="en-US" sz="1700" u="none" cap="none" strike="noStrike">
                  <a:solidFill>
                    <a:schemeClr val="lt1"/>
                  </a:solidFill>
                  <a:latin typeface="Arial"/>
                  <a:ea typeface="Arial"/>
                  <a:cs typeface="Arial"/>
                  <a:sym typeface="Arial"/>
                </a:rPr>
                <a:t>Add a New Directory to the Path.</a:t>
              </a:r>
              <a:endParaRPr/>
            </a:p>
          </p:txBody>
        </p:sp>
      </p:grpSp>
      <p:pic>
        <p:nvPicPr>
          <p:cNvPr id="520" name="Google Shape;520;p26"/>
          <p:cNvPicPr preferRelativeResize="0"/>
          <p:nvPr/>
        </p:nvPicPr>
        <p:blipFill rotWithShape="1">
          <a:blip r:embed="rId3">
            <a:alphaModFix/>
          </a:blip>
          <a:srcRect b="0" l="0" r="0" t="0"/>
          <a:stretch/>
        </p:blipFill>
        <p:spPr>
          <a:xfrm>
            <a:off x="431799" y="1972470"/>
            <a:ext cx="8404895" cy="677317"/>
          </a:xfrm>
          <a:prstGeom prst="rect">
            <a:avLst/>
          </a:prstGeom>
          <a:noFill/>
          <a:ln>
            <a:noFill/>
          </a:ln>
        </p:spPr>
      </p:pic>
      <p:sp>
        <p:nvSpPr>
          <p:cNvPr id="521" name="Google Shape;521;p26"/>
          <p:cNvSpPr/>
          <p:nvPr/>
        </p:nvSpPr>
        <p:spPr>
          <a:xfrm>
            <a:off x="431800" y="3271146"/>
            <a:ext cx="8404894" cy="738664"/>
          </a:xfrm>
          <a:prstGeom prst="rect">
            <a:avLst/>
          </a:prstGeom>
          <a:solidFill>
            <a:srgbClr val="C27BA0"/>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Let's say you want to run that file called fun. You learned from running the find command that it's in a directory called /games/awesome. However, /games/awesome is not in your path, and you don't want to type the full path just to run the game. So you can add it to PATH variable with export command.</a:t>
            </a:r>
            <a:endParaRPr/>
          </a:p>
        </p:txBody>
      </p:sp>
      <p:sp>
        <p:nvSpPr>
          <p:cNvPr id="522" name="Google Shape;522;p26"/>
          <p:cNvSpPr txBox="1"/>
          <p:nvPr>
            <p:ph type="title"/>
          </p:nvPr>
        </p:nvSpPr>
        <p:spPr>
          <a:xfrm>
            <a:off x="431800" y="173800"/>
            <a:ext cx="9201298"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4400">
                <a:solidFill>
                  <a:srgbClr val="741B47"/>
                </a:solidFill>
                <a:latin typeface="Raleway Medium"/>
                <a:ea typeface="Raleway Medium"/>
                <a:cs typeface="Raleway Medium"/>
                <a:sym typeface="Raleway Medium"/>
              </a:rPr>
              <a:t>The PATH </a:t>
            </a:r>
            <a:r>
              <a:rPr lang="en-US" sz="4400">
                <a:solidFill>
                  <a:srgbClr val="741B47"/>
                </a:solidFill>
              </a:rPr>
              <a:t>Variable</a:t>
            </a:r>
            <a:endParaRPr sz="4400">
              <a:solidFill>
                <a:srgbClr val="741B47"/>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7"/>
          <p:cNvSpPr txBox="1"/>
          <p:nvPr>
            <p:ph type="ctrTitle"/>
          </p:nvPr>
        </p:nvSpPr>
        <p:spPr>
          <a:xfrm>
            <a:off x="1085850" y="2059215"/>
            <a:ext cx="7308900" cy="854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Quoting with Variables</a:t>
            </a:r>
            <a:endParaRPr>
              <a:solidFill>
                <a:srgbClr val="741B47"/>
              </a:solidFill>
            </a:endParaRPr>
          </a:p>
        </p:txBody>
      </p:sp>
      <p:sp>
        <p:nvSpPr>
          <p:cNvPr id="528" name="Google Shape;528;p27"/>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latin typeface="Barlow"/>
                <a:ea typeface="Barlow"/>
                <a:cs typeface="Barlow"/>
                <a:sym typeface="Barlow"/>
              </a:rPr>
              <a:t>5</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pSp>
        <p:nvGrpSpPr>
          <p:cNvPr id="534" name="Google Shape;534;p28"/>
          <p:cNvGrpSpPr/>
          <p:nvPr/>
        </p:nvGrpSpPr>
        <p:grpSpPr>
          <a:xfrm>
            <a:off x="-2967386" y="307747"/>
            <a:ext cx="11601432" cy="3815700"/>
            <a:chOff x="-3178701" y="-492353"/>
            <a:chExt cx="11601432" cy="3815700"/>
          </a:xfrm>
        </p:grpSpPr>
        <p:sp>
          <p:nvSpPr>
            <p:cNvPr id="535" name="Google Shape;535;p28"/>
            <p:cNvSpPr/>
            <p:nvPr/>
          </p:nvSpPr>
          <p:spPr>
            <a:xfrm>
              <a:off x="-3178701" y="-492353"/>
              <a:ext cx="3815700" cy="3815700"/>
            </a:xfrm>
            <a:prstGeom prst="blockArc">
              <a:avLst>
                <a:gd fmla="val 18900000" name="adj1"/>
                <a:gd fmla="val 2700000" name="adj2"/>
                <a:gd fmla="val 566"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520431" y="404454"/>
              <a:ext cx="7902300" cy="8088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txBox="1"/>
            <p:nvPr/>
          </p:nvSpPr>
          <p:spPr>
            <a:xfrm>
              <a:off x="520431" y="404454"/>
              <a:ext cx="7902300" cy="808800"/>
            </a:xfrm>
            <a:prstGeom prst="rect">
              <a:avLst/>
            </a:prstGeom>
            <a:noFill/>
            <a:ln>
              <a:noFill/>
            </a:ln>
          </p:spPr>
          <p:txBody>
            <a:bodyPr anchorCtr="0" anchor="ctr" bIns="45700" lIns="641975" spcFirstLastPara="1" rIns="45700" wrap="square" tIns="45700">
              <a:noAutofit/>
            </a:bodyPr>
            <a:lstStyle/>
            <a:p>
              <a:pPr indent="0" lvl="0" marL="0" marR="0" rtl="0" algn="just">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Quoting is used to disable special treatment of certain characters and words, as well as to prevent parameter expansion and preserve what is quoted.</a:t>
              </a:r>
              <a:endParaRPr b="0" i="0" sz="1800" u="none" cap="none" strike="noStrike">
                <a:solidFill>
                  <a:schemeClr val="lt1"/>
                </a:solidFill>
                <a:latin typeface="Arial"/>
                <a:ea typeface="Arial"/>
                <a:cs typeface="Arial"/>
                <a:sym typeface="Arial"/>
              </a:endParaRPr>
            </a:p>
          </p:txBody>
        </p:sp>
        <p:sp>
          <p:nvSpPr>
            <p:cNvPr id="538" name="Google Shape;538;p28"/>
            <p:cNvSpPr/>
            <p:nvPr/>
          </p:nvSpPr>
          <p:spPr>
            <a:xfrm>
              <a:off x="14934" y="303354"/>
              <a:ext cx="1011000" cy="10110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520431" y="1617874"/>
              <a:ext cx="7902300" cy="8088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txBox="1"/>
            <p:nvPr/>
          </p:nvSpPr>
          <p:spPr>
            <a:xfrm>
              <a:off x="520431" y="1617874"/>
              <a:ext cx="7902300" cy="808800"/>
            </a:xfrm>
            <a:prstGeom prst="rect">
              <a:avLst/>
            </a:prstGeom>
            <a:noFill/>
            <a:ln>
              <a:noFill/>
            </a:ln>
          </p:spPr>
          <p:txBody>
            <a:bodyPr anchorCtr="0" anchor="ctr" bIns="45700" lIns="641975" spcFirstLastPara="1" rIns="45700" wrap="square" tIns="45700">
              <a:noAutofit/>
            </a:bodyPr>
            <a:lstStyle/>
            <a:p>
              <a:pPr indent="0" lvl="0" marL="0" marR="0" rtl="0" algn="just">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The bash shell knows rare, important characters. For example, $var is used to extend the value of the element. </a:t>
              </a:r>
              <a:endParaRPr b="0" i="0" sz="1800" u="none" cap="none" strike="noStrike">
                <a:solidFill>
                  <a:schemeClr val="lt1"/>
                </a:solidFill>
                <a:latin typeface="Arial"/>
                <a:ea typeface="Arial"/>
                <a:cs typeface="Arial"/>
                <a:sym typeface="Arial"/>
              </a:endParaRPr>
            </a:p>
          </p:txBody>
        </p:sp>
        <p:sp>
          <p:nvSpPr>
            <p:cNvPr id="541" name="Google Shape;541;p28"/>
            <p:cNvSpPr/>
            <p:nvPr/>
          </p:nvSpPr>
          <p:spPr>
            <a:xfrm>
              <a:off x="14934" y="1516774"/>
              <a:ext cx="1011000" cy="10110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28"/>
          <p:cNvSpPr txBox="1"/>
          <p:nvPr>
            <p:ph type="title"/>
          </p:nvPr>
        </p:nvSpPr>
        <p:spPr>
          <a:xfrm>
            <a:off x="494975"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Quoting</a:t>
            </a:r>
            <a:endParaRPr>
              <a:solidFill>
                <a:srgbClr val="741B47"/>
              </a:solidFill>
            </a:endParaRPr>
          </a:p>
        </p:txBody>
      </p:sp>
      <p:sp>
        <p:nvSpPr>
          <p:cNvPr id="543" name="Google Shape;543;p28"/>
          <p:cNvSpPr/>
          <p:nvPr/>
        </p:nvSpPr>
        <p:spPr>
          <a:xfrm>
            <a:off x="2901761" y="3631224"/>
            <a:ext cx="2096400" cy="708000"/>
          </a:xfrm>
          <a:prstGeom prst="rect">
            <a:avLst/>
          </a:prstGeom>
          <a:solidFill>
            <a:srgbClr val="F0F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000"/>
              <a:buFont typeface="Arial"/>
              <a:buNone/>
            </a:pPr>
            <a:r>
              <a:rPr b="0" i="0" lang="en-US" sz="2000" u="none" cap="none" strike="noStrike">
                <a:solidFill>
                  <a:srgbClr val="FF0000"/>
                </a:solidFill>
                <a:latin typeface="Arial"/>
                <a:ea typeface="Arial"/>
                <a:cs typeface="Arial"/>
                <a:sym typeface="Arial"/>
              </a:rPr>
              <a:t>echo "$PATH"</a:t>
            </a:r>
            <a:br>
              <a:rPr b="0" i="0" lang="en-US" sz="2000" u="none" cap="none" strike="noStrike">
                <a:solidFill>
                  <a:srgbClr val="FF0000"/>
                </a:solidFill>
                <a:latin typeface="Arial"/>
                <a:ea typeface="Arial"/>
                <a:cs typeface="Arial"/>
                <a:sym typeface="Arial"/>
              </a:rPr>
            </a:br>
            <a:r>
              <a:rPr b="0" i="0" lang="en-US" sz="2000" u="none" cap="none" strike="noStrike">
                <a:solidFill>
                  <a:srgbClr val="FF0000"/>
                </a:solidFill>
                <a:latin typeface="Arial"/>
                <a:ea typeface="Arial"/>
                <a:cs typeface="Arial"/>
                <a:sym typeface="Arial"/>
              </a:rPr>
              <a:t>echo "$PS1"</a:t>
            </a:r>
            <a:r>
              <a:rPr b="0" i="0" lang="en-US" sz="16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2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549" name="Google Shape;549;p29"/>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rPr>
              <a:t>Quoting</a:t>
            </a:r>
            <a:endParaRPr>
              <a:solidFill>
                <a:srgbClr val="741B47"/>
              </a:solidFill>
            </a:endParaRPr>
          </a:p>
        </p:txBody>
      </p:sp>
      <p:grpSp>
        <p:nvGrpSpPr>
          <p:cNvPr id="550" name="Google Shape;550;p29"/>
          <p:cNvGrpSpPr/>
          <p:nvPr/>
        </p:nvGrpSpPr>
        <p:grpSpPr>
          <a:xfrm>
            <a:off x="95693" y="800100"/>
            <a:ext cx="6077647" cy="2238482"/>
            <a:chOff x="494858" y="0"/>
            <a:chExt cx="6077647" cy="2238482"/>
          </a:xfrm>
        </p:grpSpPr>
        <p:sp>
          <p:nvSpPr>
            <p:cNvPr id="551" name="Google Shape;551;p29"/>
            <p:cNvSpPr/>
            <p:nvPr/>
          </p:nvSpPr>
          <p:spPr>
            <a:xfrm>
              <a:off x="2408536" y="0"/>
              <a:ext cx="4160100" cy="6996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txBox="1"/>
            <p:nvPr/>
          </p:nvSpPr>
          <p:spPr>
            <a:xfrm>
              <a:off x="2408536" y="87437"/>
              <a:ext cx="3897600" cy="524700"/>
            </a:xfrm>
            <a:prstGeom prst="rect">
              <a:avLst/>
            </a:prstGeom>
            <a:noFill/>
            <a:ln>
              <a:noFill/>
            </a:ln>
          </p:spPr>
          <p:txBody>
            <a:bodyPr anchorCtr="0" anchor="t" bIns="7600" lIns="7600" spcFirstLastPara="1" rIns="7600" wrap="square" tIns="7600">
              <a:noAutofit/>
            </a:bodyPr>
            <a:lstStyle/>
            <a:p>
              <a:pPr indent="-114300" lvl="1" marL="114300" marR="0" rtl="0" algn="l">
                <a:lnSpc>
                  <a:spcPct val="90000"/>
                </a:lnSpc>
                <a:spcBef>
                  <a:spcPts val="0"/>
                </a:spcBef>
                <a:spcAft>
                  <a:spcPts val="0"/>
                </a:spcAft>
                <a:buClr>
                  <a:srgbClr val="000000"/>
                </a:buClr>
                <a:buSzPts val="1200"/>
                <a:buFont typeface="Arial"/>
                <a:buChar char="•"/>
              </a:pPr>
              <a:r>
                <a:rPr b="0" i="0" lang="en-US" sz="1200" u="none" cap="none" strike="noStrike">
                  <a:solidFill>
                    <a:schemeClr val="lt1"/>
                  </a:solidFill>
                  <a:latin typeface="Arial"/>
                  <a:ea typeface="Arial"/>
                  <a:cs typeface="Arial"/>
                  <a:sym typeface="Arial"/>
                </a:rPr>
                <a:t>The double quote ( "quote" ) protects everything enclosed between two double quote marks except </a:t>
              </a:r>
              <a:br>
                <a:rPr b="0" i="0" lang="en-US" sz="1200" u="none" cap="none" strike="noStrike">
                  <a:solidFill>
                    <a:schemeClr val="lt1"/>
                  </a:solidFill>
                  <a:latin typeface="Arial"/>
                  <a:ea typeface="Arial"/>
                  <a:cs typeface="Arial"/>
                  <a:sym typeface="Arial"/>
                </a:rPr>
              </a:br>
              <a:r>
                <a:rPr b="0" i="0" lang="en-US" sz="1200" u="none" cap="none" strike="noStrike">
                  <a:solidFill>
                    <a:schemeClr val="lt1"/>
                  </a:solidFill>
                  <a:latin typeface="Arial"/>
                  <a:ea typeface="Arial"/>
                  <a:cs typeface="Arial"/>
                  <a:sym typeface="Arial"/>
                </a:rPr>
                <a:t>$, ', " and \.</a:t>
              </a:r>
              <a:endParaRPr b="0" i="0" sz="1200" u="none" cap="none" strike="noStrike">
                <a:solidFill>
                  <a:schemeClr val="lt1"/>
                </a:solidFill>
                <a:latin typeface="Arial"/>
                <a:ea typeface="Arial"/>
                <a:cs typeface="Arial"/>
                <a:sym typeface="Arial"/>
              </a:endParaRPr>
            </a:p>
          </p:txBody>
        </p:sp>
        <p:sp>
          <p:nvSpPr>
            <p:cNvPr id="553" name="Google Shape;553;p29"/>
            <p:cNvSpPr/>
            <p:nvPr/>
          </p:nvSpPr>
          <p:spPr>
            <a:xfrm>
              <a:off x="494858" y="0"/>
              <a:ext cx="1783500" cy="699600"/>
            </a:xfrm>
            <a:prstGeom prst="roundRect">
              <a:avLst>
                <a:gd fmla="val 16667" name="adj"/>
              </a:avLst>
            </a:prstGeom>
            <a:solidFill>
              <a:srgbClr val="741B4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txBox="1"/>
            <p:nvPr/>
          </p:nvSpPr>
          <p:spPr>
            <a:xfrm>
              <a:off x="529004" y="34146"/>
              <a:ext cx="1715400" cy="6312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Double Quotes</a:t>
              </a:r>
              <a:endParaRPr b="0" i="0" sz="2000" u="none" cap="none" strike="noStrike">
                <a:solidFill>
                  <a:schemeClr val="lt1"/>
                </a:solidFill>
                <a:latin typeface="Arial"/>
                <a:ea typeface="Arial"/>
                <a:cs typeface="Arial"/>
                <a:sym typeface="Arial"/>
              </a:endParaRPr>
            </a:p>
          </p:txBody>
        </p:sp>
        <p:sp>
          <p:nvSpPr>
            <p:cNvPr id="555" name="Google Shape;555;p29"/>
            <p:cNvSpPr/>
            <p:nvPr/>
          </p:nvSpPr>
          <p:spPr>
            <a:xfrm>
              <a:off x="2410713" y="778968"/>
              <a:ext cx="4160100" cy="6996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nvSpPr>
          <p:spPr>
            <a:xfrm>
              <a:off x="2410713" y="866405"/>
              <a:ext cx="3897600" cy="524700"/>
            </a:xfrm>
            <a:prstGeom prst="rect">
              <a:avLst/>
            </a:prstGeom>
            <a:noFill/>
            <a:ln>
              <a:noFill/>
            </a:ln>
          </p:spPr>
          <p:txBody>
            <a:bodyPr anchorCtr="0" anchor="t" bIns="7600" lIns="7600" spcFirstLastPara="1" rIns="7600" wrap="square" tIns="7600">
              <a:noAutofit/>
            </a:bodyPr>
            <a:lstStyle/>
            <a:p>
              <a:pPr indent="-114300" lvl="1" marL="114300" marR="0" rtl="0" algn="l">
                <a:lnSpc>
                  <a:spcPct val="90000"/>
                </a:lnSpc>
                <a:spcBef>
                  <a:spcPts val="0"/>
                </a:spcBef>
                <a:spcAft>
                  <a:spcPts val="0"/>
                </a:spcAft>
                <a:buClr>
                  <a:srgbClr val="000000"/>
                </a:buClr>
                <a:buSzPts val="1200"/>
                <a:buFont typeface="Arial"/>
                <a:buChar char="•"/>
              </a:pPr>
              <a:r>
                <a:rPr b="0" i="0" lang="en-US" sz="1200" u="none" cap="none" strike="noStrike">
                  <a:solidFill>
                    <a:schemeClr val="lt1"/>
                  </a:solidFill>
                  <a:latin typeface="Arial"/>
                  <a:ea typeface="Arial"/>
                  <a:cs typeface="Arial"/>
                  <a:sym typeface="Arial"/>
                </a:rPr>
                <a:t>The single quote ( 'quote' ) protects everything enclosed between two single quote marks.</a:t>
              </a:r>
              <a:endParaRPr b="0" i="0" sz="1200" u="none" cap="none" strike="noStrike">
                <a:solidFill>
                  <a:schemeClr val="lt1"/>
                </a:solidFill>
                <a:latin typeface="Arial"/>
                <a:ea typeface="Arial"/>
                <a:cs typeface="Arial"/>
                <a:sym typeface="Arial"/>
              </a:endParaRPr>
            </a:p>
          </p:txBody>
        </p:sp>
        <p:sp>
          <p:nvSpPr>
            <p:cNvPr id="557" name="Google Shape;557;p29"/>
            <p:cNvSpPr/>
            <p:nvPr/>
          </p:nvSpPr>
          <p:spPr>
            <a:xfrm>
              <a:off x="505494" y="769441"/>
              <a:ext cx="1762200" cy="699600"/>
            </a:xfrm>
            <a:prstGeom prst="roundRect">
              <a:avLst>
                <a:gd fmla="val 16667" name="adj"/>
              </a:avLst>
            </a:prstGeom>
            <a:solidFill>
              <a:srgbClr val="741B4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txBox="1"/>
            <p:nvPr/>
          </p:nvSpPr>
          <p:spPr>
            <a:xfrm>
              <a:off x="539640" y="803587"/>
              <a:ext cx="1694100" cy="6312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Single Quotes</a:t>
              </a:r>
              <a:endParaRPr b="0" i="0" sz="2000" u="none" cap="none" strike="noStrike">
                <a:solidFill>
                  <a:schemeClr val="lt1"/>
                </a:solidFill>
                <a:latin typeface="Arial"/>
                <a:ea typeface="Arial"/>
                <a:cs typeface="Arial"/>
                <a:sym typeface="Arial"/>
              </a:endParaRPr>
            </a:p>
          </p:txBody>
        </p:sp>
        <p:sp>
          <p:nvSpPr>
            <p:cNvPr id="559" name="Google Shape;559;p29"/>
            <p:cNvSpPr/>
            <p:nvPr/>
          </p:nvSpPr>
          <p:spPr>
            <a:xfrm>
              <a:off x="2412405" y="1534126"/>
              <a:ext cx="4160100" cy="699600"/>
            </a:xfrm>
            <a:prstGeom prst="rightArrow">
              <a:avLst>
                <a:gd fmla="val 75000" name="adj1"/>
                <a:gd fmla="val 50000" name="adj2"/>
              </a:avLst>
            </a:prstGeom>
            <a:solidFill>
              <a:srgbClr val="C27BA0"/>
            </a:solidFill>
            <a:ln cap="flat" cmpd="sng" w="25400">
              <a:solidFill>
                <a:srgbClr val="C8E5F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txBox="1"/>
            <p:nvPr/>
          </p:nvSpPr>
          <p:spPr>
            <a:xfrm>
              <a:off x="2412405" y="1621563"/>
              <a:ext cx="3897600" cy="524700"/>
            </a:xfrm>
            <a:prstGeom prst="rect">
              <a:avLst/>
            </a:prstGeom>
            <a:noFill/>
            <a:ln>
              <a:noFill/>
            </a:ln>
          </p:spPr>
          <p:txBody>
            <a:bodyPr anchorCtr="0" anchor="t" bIns="7600" lIns="7600" spcFirstLastPara="1" rIns="7600" wrap="square" tIns="7600">
              <a:noAutofit/>
            </a:bodyPr>
            <a:lstStyle/>
            <a:p>
              <a:pPr indent="-114300" lvl="1" marL="114300" marR="0" rtl="0" algn="l">
                <a:lnSpc>
                  <a:spcPct val="90000"/>
                </a:lnSpc>
                <a:spcBef>
                  <a:spcPts val="0"/>
                </a:spcBef>
                <a:spcAft>
                  <a:spcPts val="0"/>
                </a:spcAft>
                <a:buClr>
                  <a:srgbClr val="000000"/>
                </a:buClr>
                <a:buSzPts val="1200"/>
                <a:buFont typeface="Arial"/>
                <a:buChar char="•"/>
              </a:pPr>
              <a:r>
                <a:rPr b="0" i="0" lang="en-US" sz="1200" u="none" cap="none" strike="noStrike">
                  <a:solidFill>
                    <a:schemeClr val="lt1"/>
                  </a:solidFill>
                  <a:latin typeface="Arial"/>
                  <a:ea typeface="Arial"/>
                  <a:cs typeface="Arial"/>
                  <a:sym typeface="Arial"/>
                </a:rPr>
                <a:t>Use the backslash to change the special meaning of the characters or to escape special characters within the text such as quotation marks.</a:t>
              </a:r>
              <a:endParaRPr b="0" i="0" sz="1200" u="none" cap="none" strike="noStrike">
                <a:solidFill>
                  <a:schemeClr val="lt1"/>
                </a:solidFill>
                <a:latin typeface="Arial"/>
                <a:ea typeface="Arial"/>
                <a:cs typeface="Arial"/>
                <a:sym typeface="Arial"/>
              </a:endParaRPr>
            </a:p>
          </p:txBody>
        </p:sp>
        <p:sp>
          <p:nvSpPr>
            <p:cNvPr id="561" name="Google Shape;561;p29"/>
            <p:cNvSpPr/>
            <p:nvPr/>
          </p:nvSpPr>
          <p:spPr>
            <a:xfrm>
              <a:off x="494983" y="1538882"/>
              <a:ext cx="1783500" cy="699600"/>
            </a:xfrm>
            <a:prstGeom prst="roundRect">
              <a:avLst>
                <a:gd fmla="val 16667" name="adj"/>
              </a:avLst>
            </a:prstGeom>
            <a:solidFill>
              <a:srgbClr val="741B4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txBox="1"/>
            <p:nvPr/>
          </p:nvSpPr>
          <p:spPr>
            <a:xfrm>
              <a:off x="529129" y="1573028"/>
              <a:ext cx="1715100" cy="6312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Backslash</a:t>
              </a:r>
              <a:endParaRPr b="0" i="0" sz="2000" u="none" cap="none" strike="noStrike">
                <a:solidFill>
                  <a:schemeClr val="lt1"/>
                </a:solidFill>
                <a:latin typeface="Arial"/>
                <a:ea typeface="Arial"/>
                <a:cs typeface="Arial"/>
                <a:sym typeface="Arial"/>
              </a:endParaRPr>
            </a:p>
          </p:txBody>
        </p:sp>
      </p:grpSp>
      <p:sp>
        <p:nvSpPr>
          <p:cNvPr id="563" name="Google Shape;563;p29"/>
          <p:cNvSpPr/>
          <p:nvPr/>
        </p:nvSpPr>
        <p:spPr>
          <a:xfrm>
            <a:off x="6528450" y="1049025"/>
            <a:ext cx="2443800" cy="354000"/>
          </a:xfrm>
          <a:prstGeom prst="rect">
            <a:avLst/>
          </a:prstGeom>
          <a:noFill/>
          <a:ln>
            <a:noFill/>
          </a:ln>
        </p:spPr>
        <p:txBody>
          <a:bodyPr anchorCtr="0" anchor="ctr" bIns="45700" lIns="91425" spcFirstLastPara="1" rIns="91425" wrap="square" tIns="0">
            <a:noAutofit/>
          </a:bodyPr>
          <a:lstStyle/>
          <a:p>
            <a:pPr indent="0" lvl="0" marL="0" marR="0" rtl="0" algn="l">
              <a:lnSpc>
                <a:spcPct val="100000"/>
              </a:lnSpc>
              <a:spcBef>
                <a:spcPts val="0"/>
              </a:spcBef>
              <a:spcAft>
                <a:spcPts val="0"/>
              </a:spcAft>
              <a:buClr>
                <a:srgbClr val="FF0000"/>
              </a:buClr>
              <a:buSzPts val="1000"/>
              <a:buFont typeface="Arial"/>
              <a:buNone/>
            </a:pPr>
            <a:r>
              <a:rPr b="0" i="0" lang="en-US" u="none" cap="none" strike="noStrike">
                <a:solidFill>
                  <a:srgbClr val="FF0000"/>
                </a:solidFill>
                <a:latin typeface="Arial"/>
                <a:ea typeface="Arial"/>
                <a:cs typeface="Arial"/>
                <a:sym typeface="Arial"/>
              </a:rPr>
              <a:t>echo "$SHELL" </a:t>
            </a:r>
            <a:endParaRPr b="0" i="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FF0000"/>
              </a:buClr>
              <a:buSzPts val="1000"/>
              <a:buFont typeface="Arial"/>
              <a:buNone/>
            </a:pPr>
            <a:r>
              <a:rPr b="0" i="0" lang="en-US" u="none" cap="none" strike="noStrike">
                <a:solidFill>
                  <a:srgbClr val="FF0000"/>
                </a:solidFill>
                <a:latin typeface="Arial"/>
                <a:ea typeface="Arial"/>
                <a:cs typeface="Arial"/>
                <a:sym typeface="Arial"/>
              </a:rPr>
              <a:t>echo "/etc/*.conf" </a:t>
            </a:r>
            <a:endParaRPr b="0" i="0" u="none" cap="none" strike="noStrike">
              <a:solidFill>
                <a:srgbClr val="FF0000"/>
              </a:solidFill>
              <a:latin typeface="Arial"/>
              <a:ea typeface="Arial"/>
              <a:cs typeface="Arial"/>
              <a:sym typeface="Arial"/>
            </a:endParaRPr>
          </a:p>
        </p:txBody>
      </p:sp>
      <p:sp>
        <p:nvSpPr>
          <p:cNvPr id="564" name="Google Shape;564;p29"/>
          <p:cNvSpPr/>
          <p:nvPr/>
        </p:nvSpPr>
        <p:spPr>
          <a:xfrm>
            <a:off x="6528450" y="1784243"/>
            <a:ext cx="2101800" cy="354000"/>
          </a:xfrm>
          <a:prstGeom prst="rect">
            <a:avLst/>
          </a:prstGeom>
          <a:noFill/>
          <a:ln>
            <a:noFill/>
          </a:ln>
        </p:spPr>
        <p:txBody>
          <a:bodyPr anchorCtr="0" anchor="ctr" bIns="45700" lIns="91425" spcFirstLastPara="1" rIns="91425" wrap="square" tIns="0">
            <a:noAutofit/>
          </a:bodyPr>
          <a:lstStyle/>
          <a:p>
            <a:pPr indent="0" lvl="0" marL="0" marR="0" rtl="0" algn="l">
              <a:lnSpc>
                <a:spcPct val="100000"/>
              </a:lnSpc>
              <a:spcBef>
                <a:spcPts val="0"/>
              </a:spcBef>
              <a:spcAft>
                <a:spcPts val="0"/>
              </a:spcAft>
              <a:buClr>
                <a:srgbClr val="FF0000"/>
              </a:buClr>
              <a:buSzPts val="1000"/>
              <a:buFont typeface="Arial"/>
              <a:buNone/>
            </a:pPr>
            <a:r>
              <a:rPr b="0" i="0" lang="en-US" u="none" cap="none" strike="noStrike">
                <a:solidFill>
                  <a:srgbClr val="FF0000"/>
                </a:solidFill>
                <a:latin typeface="Arial"/>
                <a:ea typeface="Arial"/>
                <a:cs typeface="Arial"/>
                <a:sym typeface="Arial"/>
              </a:rPr>
              <a:t>echo '$SHELL’</a:t>
            </a:r>
            <a:br>
              <a:rPr b="0" i="0" lang="en-US" u="none" cap="none" strike="noStrike">
                <a:solidFill>
                  <a:srgbClr val="FF0000"/>
                </a:solidFill>
                <a:latin typeface="Arial"/>
                <a:ea typeface="Arial"/>
                <a:cs typeface="Arial"/>
                <a:sym typeface="Arial"/>
              </a:rPr>
            </a:br>
            <a:r>
              <a:rPr b="0" i="0" lang="en-US" u="none" cap="none" strike="noStrike">
                <a:solidFill>
                  <a:srgbClr val="FF0000"/>
                </a:solidFill>
                <a:latin typeface="Arial"/>
                <a:ea typeface="Arial"/>
                <a:cs typeface="Arial"/>
                <a:sym typeface="Arial"/>
              </a:rPr>
              <a:t>echo '/etc/*.conf' </a:t>
            </a:r>
            <a:endParaRPr b="0" i="0" u="none" cap="none" strike="noStrike">
              <a:solidFill>
                <a:srgbClr val="FF0000"/>
              </a:solidFill>
              <a:latin typeface="Arial"/>
              <a:ea typeface="Arial"/>
              <a:cs typeface="Arial"/>
              <a:sym typeface="Arial"/>
            </a:endParaRPr>
          </a:p>
        </p:txBody>
      </p:sp>
      <p:sp>
        <p:nvSpPr>
          <p:cNvPr id="565" name="Google Shape;565;p29"/>
          <p:cNvSpPr/>
          <p:nvPr/>
        </p:nvSpPr>
        <p:spPr>
          <a:xfrm>
            <a:off x="6556447" y="2573300"/>
            <a:ext cx="2271900" cy="200100"/>
          </a:xfrm>
          <a:prstGeom prst="rect">
            <a:avLst/>
          </a:prstGeom>
          <a:noFill/>
          <a:ln>
            <a:noFill/>
          </a:ln>
        </p:spPr>
        <p:txBody>
          <a:bodyPr anchorCtr="0" anchor="ctr" bIns="45700" lIns="91425" spcFirstLastPara="1" rIns="91425" wrap="square" tIns="0">
            <a:noAutofit/>
          </a:bodyPr>
          <a:lstStyle/>
          <a:p>
            <a:pPr indent="0" lvl="0" marL="0" marR="0" rtl="0" algn="l">
              <a:lnSpc>
                <a:spcPct val="100000"/>
              </a:lnSpc>
              <a:spcBef>
                <a:spcPts val="0"/>
              </a:spcBef>
              <a:spcAft>
                <a:spcPts val="0"/>
              </a:spcAft>
              <a:buClr>
                <a:srgbClr val="FF0000"/>
              </a:buClr>
              <a:buSzPts val="1000"/>
              <a:buFont typeface="Arial"/>
              <a:buNone/>
            </a:pPr>
            <a:r>
              <a:rPr b="0" i="0" lang="en-US" u="none" cap="none" strike="noStrike">
                <a:solidFill>
                  <a:srgbClr val="FF0000"/>
                </a:solidFill>
                <a:latin typeface="Arial"/>
                <a:ea typeface="Arial"/>
                <a:cs typeface="Arial"/>
                <a:sym typeface="Arial"/>
              </a:rPr>
              <a:t>echo "Path is \$PATH" </a:t>
            </a:r>
            <a:endParaRPr b="0" i="0" u="none" cap="none" strike="noStrike">
              <a:solidFill>
                <a:srgbClr val="FF0000"/>
              </a:solidFill>
              <a:latin typeface="Arial"/>
              <a:ea typeface="Arial"/>
              <a:cs typeface="Arial"/>
              <a:sym typeface="Arial"/>
            </a:endParaRPr>
          </a:p>
        </p:txBody>
      </p:sp>
      <p:pic>
        <p:nvPicPr>
          <p:cNvPr descr="Quotes" id="566" name="Google Shape;566;p29"/>
          <p:cNvPicPr preferRelativeResize="0"/>
          <p:nvPr/>
        </p:nvPicPr>
        <p:blipFill rotWithShape="1">
          <a:blip r:embed="rId3">
            <a:alphaModFix/>
          </a:blip>
          <a:srcRect b="0" l="0" r="0" t="0"/>
          <a:stretch/>
        </p:blipFill>
        <p:spPr>
          <a:xfrm>
            <a:off x="2034497" y="3248025"/>
            <a:ext cx="4197692" cy="1721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0"/>
          <p:cNvSpPr txBox="1"/>
          <p:nvPr>
            <p:ph type="ctrTitle"/>
          </p:nvPr>
        </p:nvSpPr>
        <p:spPr>
          <a:xfrm>
            <a:off x="1010730" y="2102553"/>
            <a:ext cx="4676700" cy="8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latin typeface="Raleway Medium"/>
                <a:ea typeface="Raleway Medium"/>
                <a:cs typeface="Raleway Medium"/>
                <a:sym typeface="Raleway Medium"/>
              </a:rPr>
              <a:t>sudo Command</a:t>
            </a:r>
            <a:endParaRPr>
              <a:solidFill>
                <a:srgbClr val="741B47"/>
              </a:solidFill>
              <a:latin typeface="Raleway Medium"/>
              <a:ea typeface="Raleway Medium"/>
              <a:cs typeface="Raleway Medium"/>
              <a:sym typeface="Raleway Medium"/>
            </a:endParaRPr>
          </a:p>
        </p:txBody>
      </p:sp>
      <p:sp>
        <p:nvSpPr>
          <p:cNvPr id="572" name="Google Shape;572;p30"/>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US" sz="3600">
                <a:solidFill>
                  <a:schemeClr val="lt1"/>
                </a:solidFill>
                <a:latin typeface="Barlow"/>
                <a:ea typeface="Barlow"/>
                <a:cs typeface="Barlow"/>
                <a:sym typeface="Barlow"/>
              </a:rPr>
              <a:t>6</a:t>
            </a:r>
            <a:endParaRPr b="1" i="0" sz="3600" u="none" cap="none" strike="noStrike">
              <a:solidFill>
                <a:schemeClr val="lt1"/>
              </a:solidFill>
              <a:latin typeface="Barlow"/>
              <a:ea typeface="Barlow"/>
              <a:cs typeface="Barlow"/>
              <a:sym typeface="Barlow"/>
            </a:endParaRPr>
          </a:p>
        </p:txBody>
      </p:sp>
      <p:grpSp>
        <p:nvGrpSpPr>
          <p:cNvPr id="573" name="Google Shape;573;p30"/>
          <p:cNvGrpSpPr/>
          <p:nvPr/>
        </p:nvGrpSpPr>
        <p:grpSpPr>
          <a:xfrm>
            <a:off x="6088560" y="1866899"/>
            <a:ext cx="2706355" cy="1604433"/>
            <a:chOff x="6986665" y="3298709"/>
            <a:chExt cx="1817810" cy="1077669"/>
          </a:xfrm>
        </p:grpSpPr>
        <p:sp>
          <p:nvSpPr>
            <p:cNvPr id="574" name="Google Shape;574;p30"/>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30"/>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6" name="Google Shape;576;p30"/>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7" name="Google Shape;577;p30"/>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p30"/>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30"/>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30"/>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30"/>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30"/>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3" name="Google Shape;583;p30"/>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30"/>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30"/>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30"/>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30"/>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30"/>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30"/>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0" name="Google Shape;590;p30"/>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1" name="Google Shape;591;p30"/>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30"/>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p30"/>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4" name="Google Shape;594;p30"/>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30"/>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30"/>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30"/>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30"/>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30"/>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605" name="Google Shape;605;p31"/>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latin typeface="Raleway Medium"/>
                <a:ea typeface="Raleway Medium"/>
                <a:cs typeface="Raleway Medium"/>
                <a:sym typeface="Raleway Medium"/>
              </a:rPr>
              <a:t>sudo Command</a:t>
            </a:r>
            <a:endParaRPr>
              <a:solidFill>
                <a:srgbClr val="741B47"/>
              </a:solidFill>
            </a:endParaRPr>
          </a:p>
        </p:txBody>
      </p:sp>
      <p:grpSp>
        <p:nvGrpSpPr>
          <p:cNvPr id="606" name="Google Shape;606;p31"/>
          <p:cNvGrpSpPr/>
          <p:nvPr/>
        </p:nvGrpSpPr>
        <p:grpSpPr>
          <a:xfrm>
            <a:off x="-4708802" y="-48947"/>
            <a:ext cx="12519656" cy="5654100"/>
            <a:chOff x="-4746877" y="-726919"/>
            <a:chExt cx="12519656" cy="5654100"/>
          </a:xfrm>
        </p:grpSpPr>
        <p:sp>
          <p:nvSpPr>
            <p:cNvPr id="607" name="Google Shape;607;p31"/>
            <p:cNvSpPr/>
            <p:nvPr/>
          </p:nvSpPr>
          <p:spPr>
            <a:xfrm>
              <a:off x="-4746877" y="-726919"/>
              <a:ext cx="5654100" cy="5654100"/>
            </a:xfrm>
            <a:prstGeom prst="blockArc">
              <a:avLst>
                <a:gd fmla="val 18900000" name="adj1"/>
                <a:gd fmla="val 2700000" name="adj2"/>
                <a:gd fmla="val 382"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583425" y="419882"/>
              <a:ext cx="7189200" cy="8397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txBox="1"/>
            <p:nvPr/>
          </p:nvSpPr>
          <p:spPr>
            <a:xfrm>
              <a:off x="583425" y="419882"/>
              <a:ext cx="7189200" cy="839700"/>
            </a:xfrm>
            <a:prstGeom prst="rect">
              <a:avLst/>
            </a:prstGeom>
            <a:noFill/>
            <a:ln>
              <a:noFill/>
            </a:ln>
          </p:spPr>
          <p:txBody>
            <a:bodyPr anchorCtr="0" anchor="ctr" bIns="45700" lIns="66655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The sudo (</a:t>
              </a:r>
              <a:r>
                <a:rPr b="1" i="0" lang="en-US" sz="1800" u="none" cap="none" strike="noStrike">
                  <a:solidFill>
                    <a:schemeClr val="lt1"/>
                  </a:solidFill>
                </a:rPr>
                <a:t>superuser do</a:t>
              </a:r>
              <a:r>
                <a:rPr b="0" i="0" lang="en-US" sz="1800" u="none" cap="none" strike="noStrike">
                  <a:solidFill>
                    <a:schemeClr val="lt1"/>
                  </a:solidFill>
                  <a:latin typeface="Arial"/>
                  <a:ea typeface="Arial"/>
                  <a:cs typeface="Arial"/>
                  <a:sym typeface="Arial"/>
                </a:rPr>
                <a:t>) command gives </a:t>
              </a:r>
              <a:r>
                <a:rPr b="1" i="0" lang="en-US" sz="1800" u="none" cap="none" strike="noStrike">
                  <a:solidFill>
                    <a:schemeClr val="lt1"/>
                  </a:solidFill>
                </a:rPr>
                <a:t>some admin privileges</a:t>
              </a:r>
              <a:r>
                <a:rPr b="0" i="0" lang="en-US" sz="1800" u="none" cap="none" strike="noStrike">
                  <a:solidFill>
                    <a:schemeClr val="lt1"/>
                  </a:solidFill>
                  <a:latin typeface="Arial"/>
                  <a:ea typeface="Arial"/>
                  <a:cs typeface="Arial"/>
                  <a:sym typeface="Arial"/>
                </a:rPr>
                <a:t> to non-admin users.</a:t>
              </a:r>
              <a:endParaRPr b="0" i="0" sz="1800" u="none" cap="none" strike="noStrike">
                <a:solidFill>
                  <a:schemeClr val="lt1"/>
                </a:solidFill>
                <a:latin typeface="Arial"/>
                <a:ea typeface="Arial"/>
                <a:cs typeface="Arial"/>
                <a:sym typeface="Arial"/>
              </a:endParaRPr>
            </a:p>
          </p:txBody>
        </p:sp>
        <p:sp>
          <p:nvSpPr>
            <p:cNvPr id="610" name="Google Shape;610;p31"/>
            <p:cNvSpPr/>
            <p:nvPr/>
          </p:nvSpPr>
          <p:spPr>
            <a:xfrm>
              <a:off x="36338" y="315583"/>
              <a:ext cx="1049700" cy="10497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888679" y="1679531"/>
              <a:ext cx="6884100" cy="8397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txBox="1"/>
            <p:nvPr/>
          </p:nvSpPr>
          <p:spPr>
            <a:xfrm>
              <a:off x="888679" y="1679531"/>
              <a:ext cx="6884100" cy="839700"/>
            </a:xfrm>
            <a:prstGeom prst="rect">
              <a:avLst/>
            </a:prstGeom>
            <a:noFill/>
            <a:ln>
              <a:noFill/>
            </a:ln>
          </p:spPr>
          <p:txBody>
            <a:bodyPr anchorCtr="0" anchor="ctr" bIns="45700" lIns="66655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When you put sudo in front of any command in terminal, that command </a:t>
              </a:r>
              <a:r>
                <a:rPr b="1" i="0" lang="en-US" sz="1800" u="none" cap="none" strike="noStrike">
                  <a:solidFill>
                    <a:schemeClr val="lt1"/>
                  </a:solidFill>
                </a:rPr>
                <a:t>runs with elevated privileges</a:t>
              </a:r>
              <a:r>
                <a:rPr b="0" i="0" lang="en-US" sz="1800" u="none" cap="none" strike="noStrike">
                  <a:solidFill>
                    <a:schemeClr val="lt1"/>
                  </a:solidFill>
                  <a:latin typeface="Arial"/>
                  <a:ea typeface="Arial"/>
                  <a:cs typeface="Arial"/>
                  <a:sym typeface="Arial"/>
                </a:rPr>
                <a:t>.</a:t>
              </a:r>
              <a:endParaRPr b="0" i="0" sz="1800" u="none" cap="none" strike="noStrike">
                <a:solidFill>
                  <a:schemeClr val="lt1"/>
                </a:solidFill>
                <a:latin typeface="Arial"/>
                <a:ea typeface="Arial"/>
                <a:cs typeface="Arial"/>
                <a:sym typeface="Arial"/>
              </a:endParaRPr>
            </a:p>
          </p:txBody>
        </p:sp>
        <p:sp>
          <p:nvSpPr>
            <p:cNvPr id="613" name="Google Shape;613;p31"/>
            <p:cNvSpPr/>
            <p:nvPr/>
          </p:nvSpPr>
          <p:spPr>
            <a:xfrm>
              <a:off x="341593" y="1575232"/>
              <a:ext cx="1049700" cy="10497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583425" y="2939179"/>
              <a:ext cx="7189200" cy="839700"/>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txBox="1"/>
            <p:nvPr/>
          </p:nvSpPr>
          <p:spPr>
            <a:xfrm>
              <a:off x="583425" y="2939179"/>
              <a:ext cx="7189200" cy="839700"/>
            </a:xfrm>
            <a:prstGeom prst="rect">
              <a:avLst/>
            </a:prstGeom>
            <a:noFill/>
            <a:ln>
              <a:noFill/>
            </a:ln>
          </p:spPr>
          <p:txBody>
            <a:bodyPr anchorCtr="0" anchor="ctr" bIns="45700" lIns="66655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If you're not sure </a:t>
              </a:r>
              <a:r>
                <a:rPr lang="en-US" sz="1800">
                  <a:solidFill>
                    <a:schemeClr val="lt1"/>
                  </a:solidFill>
                </a:rPr>
                <a:t>whether </a:t>
              </a:r>
              <a:r>
                <a:rPr b="0" i="0" lang="en-US" sz="1800" u="none" cap="none" strike="noStrike">
                  <a:solidFill>
                    <a:schemeClr val="lt1"/>
                  </a:solidFill>
                  <a:latin typeface="Arial"/>
                  <a:ea typeface="Arial"/>
                  <a:cs typeface="Arial"/>
                  <a:sym typeface="Arial"/>
                </a:rPr>
                <a:t>you're using sudo or su, look at the trailing character on the command line. If it's a pound sign (#), you're logged in as root.</a:t>
              </a:r>
              <a:endParaRPr b="0" i="0" sz="1800" u="none" cap="none" strike="noStrike">
                <a:solidFill>
                  <a:schemeClr val="lt1"/>
                </a:solidFill>
                <a:latin typeface="Arial"/>
                <a:ea typeface="Arial"/>
                <a:cs typeface="Arial"/>
                <a:sym typeface="Arial"/>
              </a:endParaRPr>
            </a:p>
          </p:txBody>
        </p:sp>
        <p:sp>
          <p:nvSpPr>
            <p:cNvPr id="616" name="Google Shape;616;p31"/>
            <p:cNvSpPr/>
            <p:nvPr/>
          </p:nvSpPr>
          <p:spPr>
            <a:xfrm>
              <a:off x="36338" y="2834880"/>
              <a:ext cx="1049700" cy="104970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622" name="Google Shape;622;p32"/>
          <p:cNvSpPr txBox="1"/>
          <p:nvPr>
            <p:ph type="title"/>
          </p:nvPr>
        </p:nvSpPr>
        <p:spPr>
          <a:xfrm>
            <a:off x="431800" y="173800"/>
            <a:ext cx="56409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latin typeface="Raleway Medium"/>
                <a:ea typeface="Raleway Medium"/>
                <a:cs typeface="Raleway Medium"/>
                <a:sym typeface="Raleway Medium"/>
              </a:rPr>
              <a:t>sudo Command</a:t>
            </a:r>
            <a:endParaRPr>
              <a:solidFill>
                <a:srgbClr val="741B47"/>
              </a:solidFill>
            </a:endParaRPr>
          </a:p>
        </p:txBody>
      </p:sp>
      <p:graphicFrame>
        <p:nvGraphicFramePr>
          <p:cNvPr id="623" name="Google Shape;623;p32"/>
          <p:cNvGraphicFramePr/>
          <p:nvPr/>
        </p:nvGraphicFramePr>
        <p:xfrm>
          <a:off x="1681716" y="800100"/>
          <a:ext cx="3000000" cy="3000000"/>
        </p:xfrm>
        <a:graphic>
          <a:graphicData uri="http://schemas.openxmlformats.org/drawingml/2006/table">
            <a:tbl>
              <a:tblPr bandRow="1" firstRow="1">
                <a:gradFill>
                  <a:gsLst>
                    <a:gs pos="0">
                      <a:srgbClr val="95C5FF"/>
                    </a:gs>
                    <a:gs pos="35000">
                      <a:srgbClr val="B5D4FF"/>
                    </a:gs>
                    <a:gs pos="100000">
                      <a:srgbClr val="E1EFFF"/>
                    </a:gs>
                  </a:gsLst>
                  <a:lin ang="16200038" scaled="0"/>
                </a:gradFill>
                <a:tableStyleId>{72030667-2F6E-4E54-A584-78D189EAD684}</a:tableStyleId>
              </a:tblPr>
              <a:tblGrid>
                <a:gridCol w="2890275"/>
                <a:gridCol w="2890275"/>
              </a:tblGrid>
              <a:tr h="341775">
                <a:tc>
                  <a:txBody>
                    <a:bodyPr/>
                    <a:lstStyle/>
                    <a:p>
                      <a:pPr indent="0" lvl="0" marL="0" marR="0" rtl="0" algn="l">
                        <a:lnSpc>
                          <a:spcPct val="100000"/>
                        </a:lnSpc>
                        <a:spcBef>
                          <a:spcPts val="0"/>
                        </a:spcBef>
                        <a:spcAft>
                          <a:spcPts val="0"/>
                        </a:spcAft>
                        <a:buNone/>
                      </a:pPr>
                      <a:r>
                        <a:rPr lang="en-US" sz="1400" u="none" cap="none" strike="noStrike"/>
                        <a:t>Commands</a:t>
                      </a:r>
                      <a:endParaRPr/>
                    </a:p>
                  </a:txBody>
                  <a:tcPr marT="45725" marB="45725" marR="91450" marL="91450" anchor="b"/>
                </a:tc>
                <a:tc>
                  <a:txBody>
                    <a:bodyPr/>
                    <a:lstStyle/>
                    <a:p>
                      <a:pPr indent="0" lvl="0" marL="0" marR="0" rtl="0" algn="l">
                        <a:lnSpc>
                          <a:spcPct val="100000"/>
                        </a:lnSpc>
                        <a:spcBef>
                          <a:spcPts val="0"/>
                        </a:spcBef>
                        <a:spcAft>
                          <a:spcPts val="0"/>
                        </a:spcAft>
                        <a:buNone/>
                      </a:pPr>
                      <a:r>
                        <a:rPr lang="en-US" sz="1400" u="none" cap="none" strike="noStrike"/>
                        <a:t>Meaning</a:t>
                      </a:r>
                      <a:endParaRPr/>
                    </a:p>
                  </a:txBody>
                  <a:tcPr marT="45725" marB="45725" marR="91450" marL="91450" anchor="b"/>
                </a:tc>
              </a:tr>
              <a:tr h="341775">
                <a:tc>
                  <a:txBody>
                    <a:bodyPr/>
                    <a:lstStyle/>
                    <a:p>
                      <a:pPr indent="0" lvl="0" marL="0" marR="0" rtl="0" algn="l">
                        <a:lnSpc>
                          <a:spcPct val="100000"/>
                        </a:lnSpc>
                        <a:spcBef>
                          <a:spcPts val="0"/>
                        </a:spcBef>
                        <a:spcAft>
                          <a:spcPts val="0"/>
                        </a:spcAft>
                        <a:buNone/>
                      </a:pPr>
                      <a:r>
                        <a:rPr lang="en-US" sz="1400" u="none" cap="none" strike="noStrike"/>
                        <a:t>sudo -l</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List available commands.</a:t>
                      </a:r>
                      <a:endParaRPr/>
                    </a:p>
                  </a:txBody>
                  <a:tcPr marT="45725" marB="45725" marR="91450" marL="91450"/>
                </a:tc>
              </a:tr>
              <a:tr h="341775">
                <a:tc>
                  <a:txBody>
                    <a:bodyPr/>
                    <a:lstStyle/>
                    <a:p>
                      <a:pPr indent="0" lvl="0" marL="0" marR="0" rtl="0" algn="l">
                        <a:lnSpc>
                          <a:spcPct val="100000"/>
                        </a:lnSpc>
                        <a:spcBef>
                          <a:spcPts val="0"/>
                        </a:spcBef>
                        <a:spcAft>
                          <a:spcPts val="0"/>
                        </a:spcAft>
                        <a:buNone/>
                      </a:pPr>
                      <a:r>
                        <a:rPr lang="en-US" sz="1400" u="none" cap="none" strike="noStrike"/>
                        <a:t>sudo command</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Run command as root.</a:t>
                      </a:r>
                      <a:endParaRPr/>
                    </a:p>
                  </a:txBody>
                  <a:tcPr marT="45725" marB="45725" marR="91450" marL="91450"/>
                </a:tc>
              </a:tr>
              <a:tr h="341775">
                <a:tc>
                  <a:txBody>
                    <a:bodyPr/>
                    <a:lstStyle/>
                    <a:p>
                      <a:pPr indent="0" lvl="0" marL="0" marR="0" rtl="0" algn="l">
                        <a:lnSpc>
                          <a:spcPct val="100000"/>
                        </a:lnSpc>
                        <a:spcBef>
                          <a:spcPts val="0"/>
                        </a:spcBef>
                        <a:spcAft>
                          <a:spcPts val="0"/>
                        </a:spcAft>
                        <a:buNone/>
                      </a:pPr>
                      <a:r>
                        <a:rPr lang="en-US" sz="1400" u="none" cap="none" strike="noStrike"/>
                        <a:t>sudo -u root command</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Run command as root.</a:t>
                      </a:r>
                      <a:endParaRPr/>
                    </a:p>
                  </a:txBody>
                  <a:tcPr marT="45725" marB="45725" marR="91450" marL="91450"/>
                </a:tc>
              </a:tr>
              <a:tr h="341775">
                <a:tc>
                  <a:txBody>
                    <a:bodyPr/>
                    <a:lstStyle/>
                    <a:p>
                      <a:pPr indent="0" lvl="0" marL="0" marR="0" rtl="0" algn="l">
                        <a:lnSpc>
                          <a:spcPct val="100000"/>
                        </a:lnSpc>
                        <a:spcBef>
                          <a:spcPts val="0"/>
                        </a:spcBef>
                        <a:spcAft>
                          <a:spcPts val="0"/>
                        </a:spcAft>
                        <a:buNone/>
                      </a:pPr>
                      <a:r>
                        <a:rPr lang="en-US" sz="1400" u="none" cap="none" strike="noStrike"/>
                        <a:t>sudo -u user command</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Run command as user.</a:t>
                      </a:r>
                      <a:endParaRPr/>
                    </a:p>
                  </a:txBody>
                  <a:tcPr marT="45725" marB="45725" marR="91450" marL="91450"/>
                </a:tc>
              </a:tr>
              <a:tr h="341775">
                <a:tc>
                  <a:txBody>
                    <a:bodyPr/>
                    <a:lstStyle/>
                    <a:p>
                      <a:pPr indent="0" lvl="0" marL="0" marR="0" rtl="0" algn="l">
                        <a:lnSpc>
                          <a:spcPct val="100000"/>
                        </a:lnSpc>
                        <a:spcBef>
                          <a:spcPts val="0"/>
                        </a:spcBef>
                        <a:spcAft>
                          <a:spcPts val="0"/>
                        </a:spcAft>
                        <a:buNone/>
                      </a:pPr>
                      <a:r>
                        <a:rPr lang="en-US" sz="1400" u="none" cap="none" strike="noStrike"/>
                        <a:t>sudo su</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Switch to the superuser account.</a:t>
                      </a:r>
                      <a:endParaRPr/>
                    </a:p>
                  </a:txBody>
                  <a:tcPr marT="45725" marB="45725" marR="91450" marL="91450"/>
                </a:tc>
              </a:tr>
              <a:tr h="477550">
                <a:tc>
                  <a:txBody>
                    <a:bodyPr/>
                    <a:lstStyle/>
                    <a:p>
                      <a:pPr indent="0" lvl="0" marL="0" rtl="0" algn="l">
                        <a:spcBef>
                          <a:spcPts val="0"/>
                        </a:spcBef>
                        <a:spcAft>
                          <a:spcPts val="0"/>
                        </a:spcAft>
                        <a:buNone/>
                      </a:pPr>
                      <a:r>
                        <a:t/>
                      </a:r>
                      <a:endParaRPr/>
                    </a:p>
                    <a:p>
                      <a:pPr indent="0" lvl="0" marL="0" marR="0" rtl="0" algn="l">
                        <a:lnSpc>
                          <a:spcPct val="100000"/>
                        </a:lnSpc>
                        <a:spcBef>
                          <a:spcPts val="0"/>
                        </a:spcBef>
                        <a:spcAft>
                          <a:spcPts val="0"/>
                        </a:spcAft>
                        <a:buNone/>
                      </a:pPr>
                      <a:r>
                        <a:rPr lang="en-US" sz="1400" u="none" cap="none" strike="noStrike"/>
                        <a:t>sudo su -</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Switch to the superuser account with root's environment.</a:t>
                      </a:r>
                      <a:endParaRPr/>
                    </a:p>
                  </a:txBody>
                  <a:tcPr marT="45725" marB="45725" marR="91450" marL="91450"/>
                </a:tc>
              </a:tr>
              <a:tr h="477550">
                <a:tc>
                  <a:txBody>
                    <a:bodyPr/>
                    <a:lstStyle/>
                    <a:p>
                      <a:pPr indent="0" lvl="0" marL="0" marR="0" rtl="0" algn="l">
                        <a:lnSpc>
                          <a:spcPct val="100000"/>
                        </a:lnSpc>
                        <a:spcBef>
                          <a:spcPts val="0"/>
                        </a:spcBef>
                        <a:spcAft>
                          <a:spcPts val="0"/>
                        </a:spcAft>
                        <a:buNone/>
                      </a:pPr>
                      <a:r>
                        <a:rPr lang="en-US" sz="1400" u="none" cap="none" strike="noStrike"/>
                        <a:t>sudo su - username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Switch to the username's account with the username's environment.</a:t>
                      </a:r>
                      <a:endParaRPr/>
                    </a:p>
                  </a:txBody>
                  <a:tcPr marT="45725" marB="45725" marR="91450" marL="91450"/>
                </a:tc>
              </a:tr>
              <a:tr h="341775">
                <a:tc>
                  <a:txBody>
                    <a:bodyPr/>
                    <a:lstStyle/>
                    <a:p>
                      <a:pPr indent="0" lvl="0" marL="0" marR="0" rtl="0" algn="l">
                        <a:lnSpc>
                          <a:spcPct val="100000"/>
                        </a:lnSpc>
                        <a:spcBef>
                          <a:spcPts val="0"/>
                        </a:spcBef>
                        <a:spcAft>
                          <a:spcPts val="0"/>
                        </a:spcAft>
                        <a:buNone/>
                      </a:pPr>
                      <a:r>
                        <a:rPr lang="en-US" sz="1400" u="none" cap="none" strike="noStrike"/>
                        <a:t>sudo -s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Start a shell as root</a:t>
                      </a:r>
                      <a:endParaRPr/>
                    </a:p>
                  </a:txBody>
                  <a:tcPr marT="45725" marB="45725" marR="91450" marL="91450"/>
                </a:tc>
              </a:tr>
              <a:tr h="341775">
                <a:tc>
                  <a:txBody>
                    <a:bodyPr/>
                    <a:lstStyle/>
                    <a:p>
                      <a:pPr indent="0" lvl="0" marL="0" marR="0" rtl="0" algn="l">
                        <a:lnSpc>
                          <a:spcPct val="100000"/>
                        </a:lnSpc>
                        <a:spcBef>
                          <a:spcPts val="0"/>
                        </a:spcBef>
                        <a:spcAft>
                          <a:spcPts val="0"/>
                        </a:spcAft>
                        <a:buNone/>
                      </a:pPr>
                      <a:r>
                        <a:rPr lang="en-US" sz="1400" u="none" cap="none" strike="noStrike"/>
                        <a:t>sudo -u root -s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Same as above.</a:t>
                      </a:r>
                      <a:endParaRPr/>
                    </a:p>
                  </a:txBody>
                  <a:tcPr marT="45725" marB="45725" marR="91450" marL="91450"/>
                </a:tc>
              </a:tr>
              <a:tr h="341775">
                <a:tc>
                  <a:txBody>
                    <a:bodyPr/>
                    <a:lstStyle/>
                    <a:p>
                      <a:pPr indent="0" lvl="0" marL="0" marR="0" rtl="0" algn="l">
                        <a:lnSpc>
                          <a:spcPct val="100000"/>
                        </a:lnSpc>
                        <a:spcBef>
                          <a:spcPts val="0"/>
                        </a:spcBef>
                        <a:spcAft>
                          <a:spcPts val="0"/>
                        </a:spcAft>
                        <a:buNone/>
                      </a:pPr>
                      <a:r>
                        <a:rPr lang="en-US" sz="1400" u="none" cap="none" strike="noStrike"/>
                        <a:t>sudo -u user -s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Start a shell as user.</a:t>
                      </a:r>
                      <a:endParaRPr/>
                    </a:p>
                  </a:txBody>
                  <a:tcPr marT="45725" marB="45725" marR="91450" marL="9145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3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29" name="Google Shape;629;p33"/>
          <p:cNvGrpSpPr/>
          <p:nvPr/>
        </p:nvGrpSpPr>
        <p:grpSpPr>
          <a:xfrm>
            <a:off x="5410301" y="719490"/>
            <a:ext cx="3356124" cy="3829046"/>
            <a:chOff x="2602525" y="317054"/>
            <a:chExt cx="4174283" cy="4762495"/>
          </a:xfrm>
        </p:grpSpPr>
        <p:sp>
          <p:nvSpPr>
            <p:cNvPr id="630" name="Google Shape;630;p33"/>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1" name="Google Shape;631;p33"/>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33"/>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33"/>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33"/>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33"/>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6" name="Google Shape;636;p33"/>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7" name="Google Shape;637;p33"/>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33"/>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33"/>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33"/>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33"/>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33"/>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3" name="Google Shape;643;p33"/>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33"/>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33"/>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33"/>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33"/>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33"/>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33"/>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33"/>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33"/>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33"/>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33"/>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33"/>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33"/>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33"/>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33"/>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8" name="Google Shape;658;p33"/>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9" name="Google Shape;659;p33"/>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0" name="Google Shape;660;p33"/>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1" name="Google Shape;661;p33"/>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2" name="Google Shape;662;p33"/>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3" name="Google Shape;663;p33"/>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4" name="Google Shape;664;p33"/>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5" name="Google Shape;665;p33"/>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33"/>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33"/>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33"/>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33"/>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0" name="Google Shape;670;p33"/>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1" name="Google Shape;671;p33"/>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33"/>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33"/>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33"/>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33"/>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6" name="Google Shape;676;p33"/>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33"/>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33"/>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33"/>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33"/>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33"/>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33"/>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3" name="Google Shape;683;p33"/>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33"/>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33"/>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33"/>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87" name="Google Shape;687;p33"/>
            <p:cNvGrpSpPr/>
            <p:nvPr/>
          </p:nvGrpSpPr>
          <p:grpSpPr>
            <a:xfrm>
              <a:off x="2941619" y="3895613"/>
              <a:ext cx="483621" cy="510995"/>
              <a:chOff x="4345944" y="4626313"/>
              <a:chExt cx="483621" cy="510995"/>
            </a:xfrm>
          </p:grpSpPr>
          <p:grpSp>
            <p:nvGrpSpPr>
              <p:cNvPr id="688" name="Google Shape;688;p33"/>
              <p:cNvGrpSpPr/>
              <p:nvPr/>
            </p:nvGrpSpPr>
            <p:grpSpPr>
              <a:xfrm>
                <a:off x="4345944" y="4852987"/>
                <a:ext cx="474200" cy="284321"/>
                <a:chOff x="4345944" y="4852987"/>
                <a:chExt cx="474200" cy="284321"/>
              </a:xfrm>
            </p:grpSpPr>
            <p:sp>
              <p:nvSpPr>
                <p:cNvPr id="689" name="Google Shape;689;p33"/>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33"/>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33"/>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92" name="Google Shape;692;p33"/>
                <p:cNvGrpSpPr/>
                <p:nvPr/>
              </p:nvGrpSpPr>
              <p:grpSpPr>
                <a:xfrm>
                  <a:off x="4457040" y="4985575"/>
                  <a:ext cx="133724" cy="77247"/>
                  <a:chOff x="4457040" y="4985575"/>
                  <a:chExt cx="133724" cy="77247"/>
                </a:xfrm>
              </p:grpSpPr>
              <p:sp>
                <p:nvSpPr>
                  <p:cNvPr id="693" name="Google Shape;693;p33"/>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33"/>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95" name="Google Shape;695;p33"/>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33"/>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33"/>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33"/>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33"/>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33"/>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33"/>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33"/>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33"/>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33"/>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33"/>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33"/>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33"/>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33"/>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33"/>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33"/>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33"/>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33"/>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33"/>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33"/>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33"/>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33"/>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33"/>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33"/>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33"/>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33"/>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33"/>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33"/>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33"/>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33"/>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33"/>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33"/>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7" name="Google Shape;727;p33"/>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33"/>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33"/>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0" name="Google Shape;730;p33"/>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1" name="Google Shape;731;p33"/>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2" name="Google Shape;732;p33"/>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3" name="Google Shape;733;p33"/>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4" name="Google Shape;734;p33"/>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5" name="Google Shape;735;p33"/>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6" name="Google Shape;736;p33"/>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7" name="Google Shape;737;p33"/>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8" name="Google Shape;738;p33"/>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33"/>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33"/>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33"/>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33"/>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33"/>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33"/>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33"/>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33"/>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33"/>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33"/>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33"/>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33"/>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33"/>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33"/>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3" name="Google Shape;753;p33"/>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4" name="Google Shape;754;p33"/>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5" name="Google Shape;755;p33"/>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6" name="Google Shape;756;p33"/>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33"/>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33"/>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59" name="Google Shape;759;p33"/>
              <p:cNvGrpSpPr/>
              <p:nvPr/>
            </p:nvGrpSpPr>
            <p:grpSpPr>
              <a:xfrm>
                <a:off x="4543079" y="4626313"/>
                <a:ext cx="286486" cy="386884"/>
                <a:chOff x="4543079" y="4626313"/>
                <a:chExt cx="286486" cy="386884"/>
              </a:xfrm>
            </p:grpSpPr>
            <p:grpSp>
              <p:nvGrpSpPr>
                <p:cNvPr id="760" name="Google Shape;760;p33"/>
                <p:cNvGrpSpPr/>
                <p:nvPr/>
              </p:nvGrpSpPr>
              <p:grpSpPr>
                <a:xfrm>
                  <a:off x="4543079" y="4626313"/>
                  <a:ext cx="286486" cy="386884"/>
                  <a:chOff x="4543079" y="4626313"/>
                  <a:chExt cx="286486" cy="386884"/>
                </a:xfrm>
              </p:grpSpPr>
              <p:sp>
                <p:nvSpPr>
                  <p:cNvPr id="761" name="Google Shape;761;p33"/>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33"/>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33"/>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33"/>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33"/>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66" name="Google Shape;766;p33"/>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33"/>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33"/>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769" name="Google Shape;769;p33"/>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33"/>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p33"/>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p33"/>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3" name="Google Shape;773;p33"/>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p33"/>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75" name="Google Shape;775;p33"/>
          <p:cNvSpPr txBox="1"/>
          <p:nvPr>
            <p:ph idx="4294967295" type="ctrTitle"/>
          </p:nvPr>
        </p:nvSpPr>
        <p:spPr>
          <a:xfrm>
            <a:off x="685800" y="1202438"/>
            <a:ext cx="4343700" cy="832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en-US" sz="7200" u="none" cap="none" strike="noStrike">
                <a:solidFill>
                  <a:srgbClr val="8F4B6C"/>
                </a:solidFill>
                <a:latin typeface="Raleway SemiBold"/>
                <a:ea typeface="Raleway SemiBold"/>
                <a:cs typeface="Raleway SemiBold"/>
                <a:sym typeface="Raleway SemiBold"/>
              </a:rPr>
              <a:t>THANKS!</a:t>
            </a:r>
            <a:endParaRPr b="0" i="0" sz="7200" u="none" cap="none" strike="noStrike">
              <a:solidFill>
                <a:srgbClr val="8F4B6C"/>
              </a:solidFill>
              <a:latin typeface="Raleway SemiBold"/>
              <a:ea typeface="Raleway SemiBold"/>
              <a:cs typeface="Raleway SemiBold"/>
              <a:sym typeface="Raleway SemiBold"/>
            </a:endParaRPr>
          </a:p>
        </p:txBody>
      </p:sp>
      <p:sp>
        <p:nvSpPr>
          <p:cNvPr id="776" name="Google Shape;776;p33"/>
          <p:cNvSpPr txBox="1"/>
          <p:nvPr>
            <p:ph idx="4294967295" type="subTitle"/>
          </p:nvPr>
        </p:nvSpPr>
        <p:spPr>
          <a:xfrm>
            <a:off x="685800" y="2021059"/>
            <a:ext cx="4343700" cy="1920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600"/>
              </a:spcBef>
              <a:spcAft>
                <a:spcPts val="0"/>
              </a:spcAft>
              <a:buClr>
                <a:schemeClr val="accent1"/>
              </a:buClr>
              <a:buSzPts val="1800"/>
              <a:buFont typeface="Barlow Light"/>
              <a:buNone/>
            </a:pPr>
            <a:r>
              <a:rPr b="1" i="0" lang="en-US" sz="3600" u="none" cap="none" strike="noStrike">
                <a:solidFill>
                  <a:srgbClr val="1D1F28"/>
                </a:solidFill>
                <a:latin typeface="Barlow"/>
                <a:ea typeface="Barlow"/>
                <a:cs typeface="Barlow"/>
                <a:sym typeface="Barlow"/>
              </a:rPr>
              <a:t>Any questions?</a:t>
            </a:r>
            <a:endParaRPr b="1" i="0" sz="3600" u="none" cap="none" strike="noStrike">
              <a:solidFill>
                <a:srgbClr val="1D1F28"/>
              </a:solidFill>
              <a:latin typeface="Barlow"/>
              <a:ea typeface="Barlow"/>
              <a:cs typeface="Barlow"/>
              <a:sym typeface="Barlow"/>
            </a:endParaRPr>
          </a:p>
          <a:p>
            <a:pPr indent="0" lvl="0" marL="457200" marR="0" rtl="0" algn="l">
              <a:lnSpc>
                <a:spcPct val="110000"/>
              </a:lnSpc>
              <a:spcBef>
                <a:spcPts val="600"/>
              </a:spcBef>
              <a:spcAft>
                <a:spcPts val="0"/>
              </a:spcAft>
              <a:buNone/>
            </a:pPr>
            <a:r>
              <a:t/>
            </a:r>
            <a:endParaRPr b="0" i="0" sz="2000" u="none" cap="none" strike="noStrike">
              <a:solidFill>
                <a:schemeClr val="dk1"/>
              </a:solidFill>
              <a:latin typeface="Barlow Light"/>
              <a:ea typeface="Barlow Light"/>
              <a:cs typeface="Barlow Light"/>
              <a:sym typeface="Barlow Light"/>
            </a:endParaRPr>
          </a:p>
        </p:txBody>
      </p:sp>
      <p:pic>
        <p:nvPicPr>
          <p:cNvPr id="777" name="Google Shape;777;p33"/>
          <p:cNvPicPr preferRelativeResize="0"/>
          <p:nvPr/>
        </p:nvPicPr>
        <p:blipFill rotWithShape="1">
          <a:blip r:embed="rId3">
            <a:alphaModFix/>
          </a:blip>
          <a:srcRect b="0" l="0" r="0" t="0"/>
          <a:stretch/>
        </p:blipFill>
        <p:spPr>
          <a:xfrm>
            <a:off x="4512147" y="623245"/>
            <a:ext cx="2361997" cy="25834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1" name="Google Shape;321;p8"/>
          <p:cNvSpPr txBox="1"/>
          <p:nvPr/>
        </p:nvSpPr>
        <p:spPr>
          <a:xfrm>
            <a:off x="1264525" y="152400"/>
            <a:ext cx="6690600" cy="654600"/>
          </a:xfrm>
          <a:prstGeom prst="rect">
            <a:avLst/>
          </a:prstGeom>
          <a:noFill/>
          <a:ln>
            <a:noFill/>
          </a:ln>
        </p:spPr>
        <p:txBody>
          <a:bodyPr anchorCtr="0" anchor="b" bIns="0" lIns="0" spcFirstLastPara="1" rIns="0" wrap="square" tIns="0">
            <a:noAutofit/>
          </a:bodyPr>
          <a:lstStyle/>
          <a:p>
            <a:pPr indent="0" lvl="0" marL="0" marR="0" rtl="0" algn="ctr">
              <a:lnSpc>
                <a:spcPct val="80000"/>
              </a:lnSpc>
              <a:spcBef>
                <a:spcPts val="0"/>
              </a:spcBef>
              <a:spcAft>
                <a:spcPts val="0"/>
              </a:spcAft>
              <a:buClr>
                <a:schemeClr val="accent2"/>
              </a:buClr>
              <a:buSzPts val="4800"/>
              <a:buFont typeface="Raleway SemiBold"/>
              <a:buNone/>
            </a:pPr>
            <a:r>
              <a:rPr b="0" i="0" lang="en-US" sz="4800" u="none" cap="none" strike="noStrike">
                <a:solidFill>
                  <a:srgbClr val="741B47"/>
                </a:solidFill>
                <a:latin typeface="Raleway Medium"/>
                <a:ea typeface="Raleway Medium"/>
                <a:cs typeface="Raleway Medium"/>
                <a:sym typeface="Raleway Medium"/>
              </a:rPr>
              <a:t>Table of Contents</a:t>
            </a:r>
            <a:endParaRPr/>
          </a:p>
        </p:txBody>
      </p:sp>
      <p:sp>
        <p:nvSpPr>
          <p:cNvPr id="322" name="Google Shape;322;p8"/>
          <p:cNvSpPr txBox="1"/>
          <p:nvPr/>
        </p:nvSpPr>
        <p:spPr>
          <a:xfrm>
            <a:off x="650850" y="940439"/>
            <a:ext cx="7842300" cy="3495000"/>
          </a:xfrm>
          <a:prstGeom prst="rect">
            <a:avLst/>
          </a:prstGeom>
          <a:noFill/>
          <a:ln>
            <a:noFill/>
          </a:ln>
        </p:spPr>
        <p:txBody>
          <a:bodyPr anchorCtr="0" anchor="t" bIns="0" lIns="0" spcFirstLastPara="1" rIns="0" wrap="square" tIns="0">
            <a:noAutofit/>
          </a:bodyPr>
          <a:lstStyle/>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What are Environment </a:t>
            </a:r>
            <a:r>
              <a:rPr lang="en-US" sz="3600">
                <a:solidFill>
                  <a:schemeClr val="dk1"/>
                </a:solidFill>
                <a:latin typeface="Raleway"/>
                <a:ea typeface="Raleway"/>
                <a:cs typeface="Raleway"/>
                <a:sym typeface="Raleway"/>
              </a:rPr>
              <a:t>V</a:t>
            </a:r>
            <a:r>
              <a:rPr b="0" i="0" lang="en-US" sz="3600" u="none" cap="none" strike="noStrike">
                <a:solidFill>
                  <a:schemeClr val="dk1"/>
                </a:solidFill>
                <a:latin typeface="Raleway"/>
                <a:ea typeface="Raleway"/>
                <a:cs typeface="Raleway"/>
                <a:sym typeface="Raleway"/>
              </a:rPr>
              <a:t>ariables?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Common Environment Variables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Accessing the Variables</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b="0" i="0" lang="en-US" sz="3600" u="none" cap="none" strike="noStrike">
                <a:solidFill>
                  <a:schemeClr val="dk1"/>
                </a:solidFill>
                <a:latin typeface="Raleway"/>
                <a:ea typeface="Raleway"/>
                <a:cs typeface="Raleway"/>
                <a:sym typeface="Raleway"/>
              </a:rPr>
              <a:t>The PATH Variable</a:t>
            </a:r>
            <a:endParaRPr b="0" i="0" sz="3600" u="none" cap="none" strike="noStrike">
              <a:solidFill>
                <a:schemeClr val="dk1"/>
              </a:solidFill>
              <a:latin typeface="Raleway"/>
              <a:ea typeface="Raleway"/>
              <a:cs typeface="Raleway"/>
              <a:sym typeface="Raleway"/>
            </a:endParaRPr>
          </a:p>
          <a:p>
            <a:pPr indent="-457200" lvl="0" marL="457200" marR="0" rtl="0" algn="l">
              <a:lnSpc>
                <a:spcPct val="110000"/>
              </a:lnSpc>
              <a:spcBef>
                <a:spcPts val="600"/>
              </a:spcBef>
              <a:spcAft>
                <a:spcPts val="0"/>
              </a:spcAft>
              <a:buClr>
                <a:srgbClr val="741B47"/>
              </a:buClr>
              <a:buSzPts val="3600"/>
              <a:buFont typeface="Raleway"/>
              <a:buChar char="▶"/>
            </a:pPr>
            <a:r>
              <a:rPr lang="en-US" sz="3600">
                <a:solidFill>
                  <a:schemeClr val="dk1"/>
                </a:solidFill>
                <a:latin typeface="Raleway"/>
                <a:ea typeface="Raleway"/>
                <a:cs typeface="Raleway"/>
                <a:sym typeface="Raleway"/>
              </a:rPr>
              <a:t>Quoting with Variables</a:t>
            </a:r>
            <a:endParaRPr sz="3600">
              <a:solidFill>
                <a:schemeClr val="dk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9"/>
          <p:cNvSpPr txBox="1"/>
          <p:nvPr>
            <p:ph type="ctrTitle"/>
          </p:nvPr>
        </p:nvSpPr>
        <p:spPr>
          <a:xfrm>
            <a:off x="1010730" y="1616157"/>
            <a:ext cx="5063984" cy="1922344"/>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4800"/>
              <a:buNone/>
            </a:pPr>
            <a:r>
              <a:rPr lang="en-US">
                <a:solidFill>
                  <a:srgbClr val="741B47"/>
                </a:solidFill>
                <a:latin typeface="Raleway Medium"/>
                <a:ea typeface="Raleway Medium"/>
                <a:cs typeface="Raleway Medium"/>
                <a:sym typeface="Raleway Medium"/>
              </a:rPr>
              <a:t>What are Environment variables?</a:t>
            </a:r>
            <a:endParaRPr>
              <a:solidFill>
                <a:srgbClr val="741B47"/>
              </a:solidFill>
              <a:latin typeface="Raleway Medium"/>
              <a:ea typeface="Raleway Medium"/>
              <a:cs typeface="Raleway Medium"/>
              <a:sym typeface="Raleway Medium"/>
            </a:endParaRPr>
          </a:p>
        </p:txBody>
      </p:sp>
      <p:sp>
        <p:nvSpPr>
          <p:cNvPr id="328" name="Google Shape;328;p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Barlow"/>
                <a:ea typeface="Barlow"/>
                <a:cs typeface="Barlow"/>
                <a:sym typeface="Barlow"/>
              </a:rPr>
              <a:t>1</a:t>
            </a:r>
            <a:endParaRPr b="1" i="0" sz="3600" u="none" cap="none" strike="noStrike">
              <a:solidFill>
                <a:schemeClr val="lt1"/>
              </a:solidFill>
              <a:latin typeface="Barlow"/>
              <a:ea typeface="Barlow"/>
              <a:cs typeface="Barlow"/>
              <a:sym typeface="Barlow"/>
            </a:endParaRPr>
          </a:p>
        </p:txBody>
      </p:sp>
      <p:grpSp>
        <p:nvGrpSpPr>
          <p:cNvPr id="329" name="Google Shape;329;p9"/>
          <p:cNvGrpSpPr/>
          <p:nvPr/>
        </p:nvGrpSpPr>
        <p:grpSpPr>
          <a:xfrm>
            <a:off x="6088559" y="1866900"/>
            <a:ext cx="2706355" cy="1604434"/>
            <a:chOff x="6986665" y="3298709"/>
            <a:chExt cx="1817809" cy="1077669"/>
          </a:xfrm>
        </p:grpSpPr>
        <p:sp>
          <p:nvSpPr>
            <p:cNvPr id="330" name="Google Shape;330;p9"/>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9"/>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9"/>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9"/>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9"/>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9"/>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9"/>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9"/>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9"/>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9"/>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9"/>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9"/>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9"/>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9"/>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9"/>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9"/>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9"/>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9"/>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9"/>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9"/>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9"/>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9"/>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9"/>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9"/>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9"/>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9"/>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361" name="Google Shape;361;p10"/>
          <p:cNvPicPr preferRelativeResize="0"/>
          <p:nvPr/>
        </p:nvPicPr>
        <p:blipFill>
          <a:blip r:embed="rId3">
            <a:alphaModFix/>
          </a:blip>
          <a:stretch>
            <a:fillRect/>
          </a:stretch>
        </p:blipFill>
        <p:spPr>
          <a:xfrm>
            <a:off x="-45100" y="-28425"/>
            <a:ext cx="9236674" cy="5227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67" name="Google Shape;367;p11"/>
          <p:cNvSpPr txBox="1"/>
          <p:nvPr>
            <p:ph type="title"/>
          </p:nvPr>
        </p:nvSpPr>
        <p:spPr>
          <a:xfrm>
            <a:off x="431800" y="173800"/>
            <a:ext cx="74853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3600">
                <a:solidFill>
                  <a:srgbClr val="741B47"/>
                </a:solidFill>
                <a:latin typeface="Raleway Medium"/>
                <a:ea typeface="Raleway Medium"/>
                <a:cs typeface="Raleway Medium"/>
                <a:sym typeface="Raleway Medium"/>
              </a:rPr>
              <a:t>What are Environment variables? </a:t>
            </a:r>
            <a:endParaRPr sz="3600">
              <a:solidFill>
                <a:srgbClr val="741B47"/>
              </a:solidFill>
            </a:endParaRPr>
          </a:p>
        </p:txBody>
      </p:sp>
      <p:grpSp>
        <p:nvGrpSpPr>
          <p:cNvPr id="368" name="Google Shape;368;p11"/>
          <p:cNvGrpSpPr/>
          <p:nvPr/>
        </p:nvGrpSpPr>
        <p:grpSpPr>
          <a:xfrm>
            <a:off x="-4708803" y="-48947"/>
            <a:ext cx="12626002" cy="5654024"/>
            <a:chOff x="-4746877" y="-726919"/>
            <a:chExt cx="12626002" cy="5654024"/>
          </a:xfrm>
        </p:grpSpPr>
        <p:sp>
          <p:nvSpPr>
            <p:cNvPr id="369" name="Google Shape;369;p11"/>
            <p:cNvSpPr/>
            <p:nvPr/>
          </p:nvSpPr>
          <p:spPr>
            <a:xfrm>
              <a:off x="-4746877" y="-726919"/>
              <a:ext cx="5654024" cy="5654024"/>
            </a:xfrm>
            <a:prstGeom prst="blockArc">
              <a:avLst>
                <a:gd fmla="val 18900000" name="adj1"/>
                <a:gd fmla="val 2700000" name="adj2"/>
                <a:gd fmla="val 382"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583425" y="419882"/>
              <a:ext cx="7295603"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txBox="1"/>
            <p:nvPr/>
          </p:nvSpPr>
          <p:spPr>
            <a:xfrm>
              <a:off x="583425" y="419882"/>
              <a:ext cx="7295603" cy="839765"/>
            </a:xfrm>
            <a:prstGeom prst="rect">
              <a:avLst/>
            </a:prstGeom>
            <a:noFill/>
            <a:ln>
              <a:noFill/>
            </a:ln>
          </p:spPr>
          <p:txBody>
            <a:bodyPr anchorCtr="0" anchor="ctr" bIns="45700" lIns="66655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An environment variable is a </a:t>
              </a:r>
              <a:r>
                <a:rPr b="1" i="0" lang="en-US" sz="1800" u="none" cap="none" strike="noStrike">
                  <a:solidFill>
                    <a:schemeClr val="lt1"/>
                  </a:solidFill>
                </a:rPr>
                <a:t>dynamic-named </a:t>
              </a:r>
              <a:r>
                <a:rPr b="0" i="0" lang="en-US" sz="1800" u="none" cap="none" strike="noStrike">
                  <a:solidFill>
                    <a:schemeClr val="lt1"/>
                  </a:solidFill>
                  <a:latin typeface="Arial"/>
                  <a:ea typeface="Arial"/>
                  <a:cs typeface="Arial"/>
                  <a:sym typeface="Arial"/>
                </a:rPr>
                <a:t>value that can </a:t>
              </a:r>
              <a:r>
                <a:rPr b="1" i="0" lang="en-US" sz="1800" u="none" cap="none" strike="noStrike">
                  <a:solidFill>
                    <a:schemeClr val="lt1"/>
                  </a:solidFill>
                </a:rPr>
                <a:t>affect the way running processes will behave</a:t>
              </a:r>
              <a:r>
                <a:rPr b="0" i="0" lang="en-US" sz="1800" u="none" cap="none" strike="noStrike">
                  <a:solidFill>
                    <a:schemeClr val="lt1"/>
                  </a:solidFill>
                  <a:latin typeface="Arial"/>
                  <a:ea typeface="Arial"/>
                  <a:cs typeface="Arial"/>
                  <a:sym typeface="Arial"/>
                </a:rPr>
                <a:t> on a computer.</a:t>
              </a:r>
              <a:endParaRPr b="0" i="0" sz="1800" u="none" cap="none" strike="noStrike">
                <a:solidFill>
                  <a:schemeClr val="lt1"/>
                </a:solidFill>
                <a:latin typeface="Arial"/>
                <a:ea typeface="Arial"/>
                <a:cs typeface="Arial"/>
                <a:sym typeface="Arial"/>
              </a:endParaRPr>
            </a:p>
          </p:txBody>
        </p:sp>
        <p:sp>
          <p:nvSpPr>
            <p:cNvPr id="372" name="Google Shape;372;p11"/>
            <p:cNvSpPr/>
            <p:nvPr/>
          </p:nvSpPr>
          <p:spPr>
            <a:xfrm>
              <a:off x="36338" y="315583"/>
              <a:ext cx="1049707" cy="1049707"/>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888679" y="1679531"/>
              <a:ext cx="6990349"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txBox="1"/>
            <p:nvPr/>
          </p:nvSpPr>
          <p:spPr>
            <a:xfrm>
              <a:off x="888679" y="1679531"/>
              <a:ext cx="6990349" cy="839765"/>
            </a:xfrm>
            <a:prstGeom prst="rect">
              <a:avLst/>
            </a:prstGeom>
            <a:noFill/>
            <a:ln>
              <a:noFill/>
            </a:ln>
          </p:spPr>
          <p:txBody>
            <a:bodyPr anchorCtr="0" anchor="ctr" bIns="45700" lIns="66655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Environment variables can be created, edited, saved, and deleted and give information about the system behavior.</a:t>
              </a:r>
              <a:endParaRPr b="0" i="0" sz="1800" u="none" cap="none" strike="noStrike">
                <a:solidFill>
                  <a:schemeClr val="lt1"/>
                </a:solidFill>
                <a:latin typeface="Arial"/>
                <a:ea typeface="Arial"/>
                <a:cs typeface="Arial"/>
                <a:sym typeface="Arial"/>
              </a:endParaRPr>
            </a:p>
          </p:txBody>
        </p:sp>
        <p:sp>
          <p:nvSpPr>
            <p:cNvPr id="375" name="Google Shape;375;p11"/>
            <p:cNvSpPr/>
            <p:nvPr/>
          </p:nvSpPr>
          <p:spPr>
            <a:xfrm>
              <a:off x="341593" y="1575232"/>
              <a:ext cx="1049707" cy="1049707"/>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583425" y="2939179"/>
              <a:ext cx="7295603" cy="839765"/>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txBox="1"/>
            <p:nvPr/>
          </p:nvSpPr>
          <p:spPr>
            <a:xfrm>
              <a:off x="583425" y="2939179"/>
              <a:ext cx="7295700" cy="839700"/>
            </a:xfrm>
            <a:prstGeom prst="rect">
              <a:avLst/>
            </a:prstGeom>
            <a:noFill/>
            <a:ln>
              <a:noFill/>
            </a:ln>
          </p:spPr>
          <p:txBody>
            <a:bodyPr anchorCtr="0" anchor="ctr" bIns="45700" lIns="666550" spcFirstLastPara="1" rIns="45700"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Environment variables allow you to </a:t>
              </a:r>
              <a:r>
                <a:rPr b="1" i="0" lang="en-US" sz="1800" u="none" cap="none" strike="noStrike">
                  <a:solidFill>
                    <a:schemeClr val="lt1"/>
                  </a:solidFill>
                </a:rPr>
                <a:t>customize how the system works</a:t>
              </a:r>
              <a:r>
                <a:rPr b="0" i="0" lang="en-US" sz="1800" u="none" cap="none" strike="noStrike">
                  <a:solidFill>
                    <a:schemeClr val="lt1"/>
                  </a:solidFill>
                  <a:latin typeface="Arial"/>
                  <a:ea typeface="Arial"/>
                  <a:cs typeface="Arial"/>
                  <a:sym typeface="Arial"/>
                </a:rPr>
                <a:t> and the behavior of the applications on the system.</a:t>
              </a:r>
              <a:endParaRPr b="0" i="0" sz="1800" u="none" cap="none" strike="noStrike">
                <a:solidFill>
                  <a:schemeClr val="lt1"/>
                </a:solidFill>
                <a:latin typeface="Arial"/>
                <a:ea typeface="Arial"/>
                <a:cs typeface="Arial"/>
                <a:sym typeface="Arial"/>
              </a:endParaRPr>
            </a:p>
          </p:txBody>
        </p:sp>
        <p:sp>
          <p:nvSpPr>
            <p:cNvPr id="378" name="Google Shape;378;p11"/>
            <p:cNvSpPr/>
            <p:nvPr/>
          </p:nvSpPr>
          <p:spPr>
            <a:xfrm>
              <a:off x="36338" y="2834880"/>
              <a:ext cx="1049707" cy="1049707"/>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384" name="Google Shape;384;p12"/>
          <p:cNvGrpSpPr/>
          <p:nvPr/>
        </p:nvGrpSpPr>
        <p:grpSpPr>
          <a:xfrm>
            <a:off x="-5010675" y="-95534"/>
            <a:ext cx="12841087" cy="5239266"/>
            <a:chOff x="-5010644" y="-773470"/>
            <a:chExt cx="12663794" cy="6012469"/>
          </a:xfrm>
        </p:grpSpPr>
        <p:sp>
          <p:nvSpPr>
            <p:cNvPr id="385" name="Google Shape;385;p12"/>
            <p:cNvSpPr/>
            <p:nvPr/>
          </p:nvSpPr>
          <p:spPr>
            <a:xfrm>
              <a:off x="-5010644" y="-773470"/>
              <a:ext cx="6012469" cy="6012469"/>
            </a:xfrm>
            <a:prstGeom prst="blockArc">
              <a:avLst>
                <a:gd fmla="val 18900000" name="adj1"/>
                <a:gd fmla="val 2700000" name="adj2"/>
                <a:gd fmla="val 359" name="adj3"/>
              </a:avLst>
            </a:prstGeom>
            <a:no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2"/>
            <p:cNvSpPr/>
            <p:nvPr/>
          </p:nvSpPr>
          <p:spPr>
            <a:xfrm>
              <a:off x="820875" y="637945"/>
              <a:ext cx="6832275" cy="1275712"/>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2"/>
            <p:cNvSpPr txBox="1"/>
            <p:nvPr/>
          </p:nvSpPr>
          <p:spPr>
            <a:xfrm>
              <a:off x="820875" y="637945"/>
              <a:ext cx="6832275" cy="1275712"/>
            </a:xfrm>
            <a:prstGeom prst="rect">
              <a:avLst/>
            </a:prstGeom>
            <a:noFill/>
            <a:ln>
              <a:noFill/>
            </a:ln>
          </p:spPr>
          <p:txBody>
            <a:bodyPr anchorCtr="0" anchor="ctr" bIns="55875" lIns="1012575" spcFirstLastPara="1" rIns="55875" wrap="square" tIns="55875">
              <a:noAutofit/>
            </a:bodyPr>
            <a:lstStyle/>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A list of </a:t>
              </a:r>
              <a:r>
                <a:rPr b="1" i="0" lang="en-US" sz="2200" u="none" cap="none" strike="noStrike">
                  <a:solidFill>
                    <a:schemeClr val="lt1"/>
                  </a:solidFill>
                </a:rPr>
                <a:t>all specified environment variables</a:t>
              </a:r>
              <a:r>
                <a:rPr b="0" i="0" lang="en-US" sz="2200" u="none" cap="none" strike="noStrike">
                  <a:solidFill>
                    <a:schemeClr val="lt1"/>
                  </a:solidFill>
                  <a:latin typeface="Arial"/>
                  <a:ea typeface="Arial"/>
                  <a:cs typeface="Arial"/>
                  <a:sym typeface="Arial"/>
                </a:rPr>
                <a:t> can be viewed entering the </a:t>
              </a:r>
              <a:r>
                <a:rPr b="1" i="0" lang="en-US" sz="2200" u="none" cap="none" strike="noStrike">
                  <a:solidFill>
                    <a:schemeClr val="lt1"/>
                  </a:solidFill>
                </a:rPr>
                <a:t>env</a:t>
              </a:r>
              <a:r>
                <a:rPr b="0" i="0" lang="en-US" sz="2200" u="none" cap="none" strike="noStrike">
                  <a:solidFill>
                    <a:schemeClr val="lt1"/>
                  </a:solidFill>
                  <a:latin typeface="Arial"/>
                  <a:ea typeface="Arial"/>
                  <a:cs typeface="Arial"/>
                  <a:sym typeface="Arial"/>
                </a:rPr>
                <a:t> command.</a:t>
              </a:r>
              <a:endParaRPr b="0" i="0" sz="2200" u="none" cap="none" strike="noStrike">
                <a:solidFill>
                  <a:schemeClr val="lt1"/>
                </a:solidFill>
                <a:latin typeface="Arial"/>
                <a:ea typeface="Arial"/>
                <a:cs typeface="Arial"/>
                <a:sym typeface="Arial"/>
              </a:endParaRPr>
            </a:p>
          </p:txBody>
        </p:sp>
        <p:sp>
          <p:nvSpPr>
            <p:cNvPr id="388" name="Google Shape;388;p12"/>
            <p:cNvSpPr/>
            <p:nvPr/>
          </p:nvSpPr>
          <p:spPr>
            <a:xfrm>
              <a:off x="23555" y="478481"/>
              <a:ext cx="1594640" cy="159464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2"/>
            <p:cNvSpPr/>
            <p:nvPr/>
          </p:nvSpPr>
          <p:spPr>
            <a:xfrm>
              <a:off x="820875" y="2551870"/>
              <a:ext cx="6832275" cy="1275712"/>
            </a:xfrm>
            <a:prstGeom prst="rect">
              <a:avLst/>
            </a:prstGeom>
            <a:solidFill>
              <a:srgbClr val="C27BA0"/>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2"/>
            <p:cNvSpPr txBox="1"/>
            <p:nvPr/>
          </p:nvSpPr>
          <p:spPr>
            <a:xfrm>
              <a:off x="820875" y="2551870"/>
              <a:ext cx="6832275" cy="1275712"/>
            </a:xfrm>
            <a:prstGeom prst="rect">
              <a:avLst/>
            </a:prstGeom>
            <a:noFill/>
            <a:ln>
              <a:noFill/>
            </a:ln>
          </p:spPr>
          <p:txBody>
            <a:bodyPr anchorCtr="0" anchor="ctr" bIns="55875" lIns="1012575" spcFirstLastPara="1" rIns="55875" wrap="square" tIns="55875">
              <a:noAutofit/>
            </a:bodyPr>
            <a:lstStyle/>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Arial"/>
                  <a:ea typeface="Arial"/>
                  <a:cs typeface="Arial"/>
                  <a:sym typeface="Arial"/>
                </a:rPr>
                <a:t>There is </a:t>
              </a:r>
              <a:r>
                <a:rPr b="1" i="0" lang="en-US" sz="2200" u="none" cap="none" strike="noStrike">
                  <a:solidFill>
                    <a:schemeClr val="lt1"/>
                  </a:solidFill>
                </a:rPr>
                <a:t>nothing special</a:t>
              </a:r>
              <a:r>
                <a:rPr b="0" i="0" lang="en-US" sz="2200" u="none" cap="none" strike="noStrike">
                  <a:solidFill>
                    <a:schemeClr val="lt1"/>
                  </a:solidFill>
                  <a:latin typeface="Arial"/>
                  <a:ea typeface="Arial"/>
                  <a:cs typeface="Arial"/>
                  <a:sym typeface="Arial"/>
                </a:rPr>
                <a:t> about variable names, but, by convention, environment variables should have </a:t>
              </a:r>
              <a:r>
                <a:rPr b="1" i="0" lang="en-US" sz="2200" u="none" cap="none" strike="noStrike">
                  <a:solidFill>
                    <a:schemeClr val="lt1"/>
                  </a:solidFill>
                </a:rPr>
                <a:t>UPPER CASE</a:t>
              </a:r>
              <a:r>
                <a:rPr b="0" i="0" lang="en-US" sz="2200" u="none" cap="none" strike="noStrike">
                  <a:solidFill>
                    <a:schemeClr val="lt1"/>
                  </a:solidFill>
                  <a:latin typeface="Arial"/>
                  <a:ea typeface="Arial"/>
                  <a:cs typeface="Arial"/>
                  <a:sym typeface="Arial"/>
                </a:rPr>
                <a:t> names.</a:t>
              </a:r>
              <a:endParaRPr b="1" i="0" sz="2200" u="none" cap="none" strike="noStrike">
                <a:solidFill>
                  <a:schemeClr val="lt1"/>
                </a:solidFill>
                <a:latin typeface="Arial"/>
                <a:ea typeface="Arial"/>
                <a:cs typeface="Arial"/>
                <a:sym typeface="Arial"/>
              </a:endParaRPr>
            </a:p>
          </p:txBody>
        </p:sp>
        <p:sp>
          <p:nvSpPr>
            <p:cNvPr id="391" name="Google Shape;391;p12"/>
            <p:cNvSpPr/>
            <p:nvPr/>
          </p:nvSpPr>
          <p:spPr>
            <a:xfrm>
              <a:off x="23555" y="2392406"/>
              <a:ext cx="1594640" cy="1594640"/>
            </a:xfrm>
            <a:prstGeom prst="ellipse">
              <a:avLst/>
            </a:prstGeom>
            <a:solidFill>
              <a:schemeClr val="lt1"/>
            </a:solidFill>
            <a:ln cap="flat" cmpd="sng" w="254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12"/>
          <p:cNvSpPr txBox="1"/>
          <p:nvPr>
            <p:ph type="title"/>
          </p:nvPr>
        </p:nvSpPr>
        <p:spPr>
          <a:xfrm>
            <a:off x="431800" y="173800"/>
            <a:ext cx="7485300" cy="626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3600">
                <a:solidFill>
                  <a:srgbClr val="741B47"/>
                </a:solidFill>
                <a:latin typeface="Raleway Medium"/>
                <a:ea typeface="Raleway Medium"/>
                <a:cs typeface="Raleway Medium"/>
                <a:sym typeface="Raleway Medium"/>
              </a:rPr>
              <a:t>What are Environment variables? </a:t>
            </a:r>
            <a:endParaRPr sz="3600">
              <a:solidFill>
                <a:srgbClr val="741B47"/>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3"/>
          <p:cNvSpPr txBox="1"/>
          <p:nvPr>
            <p:ph type="ctrTitle"/>
          </p:nvPr>
        </p:nvSpPr>
        <p:spPr>
          <a:xfrm>
            <a:off x="1010729" y="1924495"/>
            <a:ext cx="6176880" cy="1337553"/>
          </a:xfrm>
          <a:prstGeom prst="rect">
            <a:avLst/>
          </a:prstGeom>
          <a:noFill/>
          <a:ln>
            <a:noFill/>
          </a:ln>
        </p:spPr>
        <p:txBody>
          <a:bodyPr anchorCtr="0" anchor="b" bIns="0" lIns="0" spcFirstLastPara="1" rIns="0" wrap="square" tIns="0">
            <a:noAutofit/>
          </a:bodyPr>
          <a:lstStyle/>
          <a:p>
            <a:pPr indent="0" lvl="0" marL="0" rtl="0" algn="ctr">
              <a:lnSpc>
                <a:spcPct val="80000"/>
              </a:lnSpc>
              <a:spcBef>
                <a:spcPts val="0"/>
              </a:spcBef>
              <a:spcAft>
                <a:spcPts val="0"/>
              </a:spcAft>
              <a:buSzPts val="4800"/>
              <a:buNone/>
            </a:pPr>
            <a:r>
              <a:rPr lang="en-US">
                <a:solidFill>
                  <a:srgbClr val="741B47"/>
                </a:solidFill>
              </a:rPr>
              <a:t>Common Environment Variables</a:t>
            </a:r>
            <a:endParaRPr>
              <a:solidFill>
                <a:srgbClr val="741B47"/>
              </a:solidFill>
            </a:endParaRPr>
          </a:p>
        </p:txBody>
      </p:sp>
      <p:sp>
        <p:nvSpPr>
          <p:cNvPr id="398" name="Google Shape;398;p1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Barlow"/>
                <a:ea typeface="Barlow"/>
                <a:cs typeface="Barlow"/>
                <a:sym typeface="Barlow"/>
              </a:rPr>
              <a:t>2</a:t>
            </a:r>
            <a:endParaRPr b="1" i="0" sz="3600" u="none" cap="none" strike="noStrike">
              <a:solidFill>
                <a:schemeClr val="lt1"/>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4" name="Google Shape;404;p14"/>
          <p:cNvSpPr txBox="1"/>
          <p:nvPr>
            <p:ph type="title"/>
          </p:nvPr>
        </p:nvSpPr>
        <p:spPr>
          <a:xfrm>
            <a:off x="431799" y="173800"/>
            <a:ext cx="8839791"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en-US" sz="4400">
                <a:solidFill>
                  <a:srgbClr val="741B47"/>
                </a:solidFill>
              </a:rPr>
              <a:t>Common Environment Variables</a:t>
            </a:r>
            <a:endParaRPr sz="4400">
              <a:solidFill>
                <a:srgbClr val="741B47"/>
              </a:solidFill>
            </a:endParaRPr>
          </a:p>
        </p:txBody>
      </p:sp>
      <p:graphicFrame>
        <p:nvGraphicFramePr>
          <p:cNvPr id="405" name="Google Shape;405;p14"/>
          <p:cNvGraphicFramePr/>
          <p:nvPr/>
        </p:nvGraphicFramePr>
        <p:xfrm>
          <a:off x="977899" y="975985"/>
          <a:ext cx="3000000" cy="3000000"/>
        </p:xfrm>
        <a:graphic>
          <a:graphicData uri="http://schemas.openxmlformats.org/drawingml/2006/table">
            <a:tbl>
              <a:tblPr bandRow="1" firstRow="1">
                <a:gradFill>
                  <a:gsLst>
                    <a:gs pos="0">
                      <a:srgbClr val="95C5FF"/>
                    </a:gs>
                    <a:gs pos="35000">
                      <a:srgbClr val="B5D4FF"/>
                    </a:gs>
                    <a:gs pos="100000">
                      <a:srgbClr val="E1EFFF"/>
                    </a:gs>
                  </a:gsLst>
                  <a:lin ang="16200000" scaled="0"/>
                </a:gradFill>
                <a:tableStyleId>{72030667-2F6E-4E54-A584-78D189EAD684}</a:tableStyleId>
              </a:tblPr>
              <a:tblGrid>
                <a:gridCol w="1804000"/>
                <a:gridCol w="5384200"/>
              </a:tblGrid>
              <a:tr h="370850">
                <a:tc>
                  <a:txBody>
                    <a:bodyPr/>
                    <a:lstStyle/>
                    <a:p>
                      <a:pPr indent="0" lvl="0" marL="0" marR="0" rtl="0" algn="l">
                        <a:lnSpc>
                          <a:spcPct val="100000"/>
                        </a:lnSpc>
                        <a:spcBef>
                          <a:spcPts val="0"/>
                        </a:spcBef>
                        <a:spcAft>
                          <a:spcPts val="0"/>
                        </a:spcAft>
                        <a:buNone/>
                      </a:pPr>
                      <a:r>
                        <a:rPr lang="en-US" sz="1400" u="none" cap="none" strike="noStrike"/>
                        <a:t>Variable</a:t>
                      </a:r>
                      <a:endParaRPr/>
                    </a:p>
                  </a:txBody>
                  <a:tcPr marT="45725" marB="45725" marR="91450" marL="91450" anchor="b"/>
                </a:tc>
                <a:tc>
                  <a:txBody>
                    <a:bodyPr/>
                    <a:lstStyle/>
                    <a:p>
                      <a:pPr indent="0" lvl="0" marL="0" marR="0" rtl="0" algn="l">
                        <a:lnSpc>
                          <a:spcPct val="100000"/>
                        </a:lnSpc>
                        <a:spcBef>
                          <a:spcPts val="0"/>
                        </a:spcBef>
                        <a:spcAft>
                          <a:spcPts val="0"/>
                        </a:spcAft>
                        <a:buNone/>
                      </a:pPr>
                      <a:r>
                        <a:rPr lang="en-US" sz="1400" u="none" cap="none" strike="noStrike"/>
                        <a:t>Description</a:t>
                      </a:r>
                      <a:endParaRPr/>
                    </a:p>
                  </a:txBody>
                  <a:tcPr marT="45725" marB="45725" marR="91450" marL="91450" anchor="b"/>
                </a:tc>
              </a:tr>
              <a:tr h="370850">
                <a:tc>
                  <a:txBody>
                    <a:bodyPr/>
                    <a:lstStyle/>
                    <a:p>
                      <a:pPr indent="0" lvl="0" marL="0" marR="0" rtl="0" algn="l">
                        <a:lnSpc>
                          <a:spcPct val="100000"/>
                        </a:lnSpc>
                        <a:spcBef>
                          <a:spcPts val="0"/>
                        </a:spcBef>
                        <a:spcAft>
                          <a:spcPts val="0"/>
                        </a:spcAft>
                        <a:buNone/>
                      </a:pPr>
                      <a:r>
                        <a:rPr lang="en-US" sz="1400" u="none" cap="none" strike="noStrike"/>
                        <a:t>PATH</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This variable contains a </a:t>
                      </a:r>
                      <a:r>
                        <a:rPr b="1" lang="en-US" sz="1400" u="none" cap="none" strike="noStrike"/>
                        <a:t>colon (:)-separated list</a:t>
                      </a:r>
                      <a:r>
                        <a:rPr lang="en-US" sz="1400" u="none" cap="none" strike="noStrike"/>
                        <a:t> </a:t>
                      </a:r>
                      <a:r>
                        <a:rPr b="1" lang="en-US" sz="1400" u="none" cap="none" strike="noStrike"/>
                        <a:t>of directorie</a:t>
                      </a:r>
                      <a:r>
                        <a:rPr lang="en-US" sz="1400" u="none" cap="none" strike="noStrike"/>
                        <a:t>s in which your system looks for executable files.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USER</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The username</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HOME</a:t>
                      </a:r>
                      <a:endParaRPr/>
                    </a:p>
                  </a:txBody>
                  <a:tcPr marT="45725" marB="45725" marR="91450" marL="91450"/>
                </a:tc>
                <a:tc>
                  <a:txBody>
                    <a:bodyPr/>
                    <a:lstStyle/>
                    <a:p>
                      <a:pPr indent="0" lvl="0" marL="0" marR="0" rtl="0" algn="l">
                        <a:lnSpc>
                          <a:spcPct val="100000"/>
                        </a:lnSpc>
                        <a:spcBef>
                          <a:spcPts val="0"/>
                        </a:spcBef>
                        <a:spcAft>
                          <a:spcPts val="0"/>
                        </a:spcAft>
                        <a:buNone/>
                      </a:pPr>
                      <a:r>
                        <a:rPr b="1" lang="en-US" sz="1400" u="none" cap="none" strike="noStrike"/>
                        <a:t>Default path</a:t>
                      </a:r>
                      <a:r>
                        <a:rPr lang="en-US" sz="1400" u="none" cap="none" strike="noStrike"/>
                        <a:t> to the </a:t>
                      </a:r>
                      <a:r>
                        <a:rPr b="1" lang="en-US" sz="1400" u="none" cap="none" strike="noStrike"/>
                        <a:t>user's home</a:t>
                      </a:r>
                      <a:r>
                        <a:rPr lang="en-US" sz="1400" u="none" cap="none" strike="noStrike"/>
                        <a:t> directory</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EDITOR</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Path to the program which edits the content of files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UID</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User's unique ID</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TERM</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Default terminal emulator</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SHELL</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Shell being used by the user</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t>LANG</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The current locales settings.</a:t>
                      </a:r>
                      <a:endParaRPr/>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